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65" r:id="rId3"/>
    <p:sldId id="259" r:id="rId4"/>
    <p:sldId id="257" r:id="rId5"/>
    <p:sldId id="266" r:id="rId6"/>
    <p:sldId id="263" r:id="rId7"/>
    <p:sldId id="269" r:id="rId8"/>
    <p:sldId id="262" r:id="rId9"/>
    <p:sldId id="270" r:id="rId10"/>
    <p:sldId id="264" r:id="rId11"/>
    <p:sldId id="272" r:id="rId12"/>
    <p:sldId id="279" r:id="rId13"/>
    <p:sldId id="278" r:id="rId14"/>
    <p:sldId id="27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8"/>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e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79EF1F-88D1-4EA5-A8F9-69C9BC14B310}" type="datetimeFigureOut">
              <a:rPr lang="en-US" smtClean="0"/>
              <a:t>9/11/2023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C66098-4475-42E9-A71F-A8E7FCF9E32C}" type="slidenum">
              <a:rPr lang="en-US" smtClean="0"/>
              <a:t>‹#›</a:t>
            </a:fld>
            <a:endParaRPr lang="en-US"/>
          </a:p>
        </p:txBody>
      </p:sp>
    </p:spTree>
    <p:extLst>
      <p:ext uri="{BB962C8B-B14F-4D97-AF65-F5344CB8AC3E}">
        <p14:creationId xmlns:p14="http://schemas.microsoft.com/office/powerpoint/2010/main" val="3129925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9C4C93E-78C5-45D3-BF0B-7E9A547DDEBF}" type="slidenum">
              <a:rPr lang="en-US" smtClean="0"/>
              <a:t>2</a:t>
            </a:fld>
            <a:endParaRPr lang="en-US"/>
          </a:p>
        </p:txBody>
      </p:sp>
    </p:spTree>
    <p:extLst>
      <p:ext uri="{BB962C8B-B14F-4D97-AF65-F5344CB8AC3E}">
        <p14:creationId xmlns:p14="http://schemas.microsoft.com/office/powerpoint/2010/main" val="1384729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C66098-4475-42E9-A71F-A8E7FCF9E32C}" type="slidenum">
              <a:rPr lang="en-US" smtClean="0"/>
              <a:t>7</a:t>
            </a:fld>
            <a:endParaRPr lang="en-US"/>
          </a:p>
        </p:txBody>
      </p:sp>
    </p:spTree>
    <p:extLst>
      <p:ext uri="{BB962C8B-B14F-4D97-AF65-F5344CB8AC3E}">
        <p14:creationId xmlns:p14="http://schemas.microsoft.com/office/powerpoint/2010/main" val="18567751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C66098-4475-42E9-A71F-A8E7FCF9E32C}" type="slidenum">
              <a:rPr lang="en-US" smtClean="0"/>
              <a:t>9</a:t>
            </a:fld>
            <a:endParaRPr lang="en-US"/>
          </a:p>
        </p:txBody>
      </p:sp>
    </p:spTree>
    <p:extLst>
      <p:ext uri="{BB962C8B-B14F-4D97-AF65-F5344CB8AC3E}">
        <p14:creationId xmlns:p14="http://schemas.microsoft.com/office/powerpoint/2010/main" val="1293392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C66098-4475-42E9-A71F-A8E7FCF9E32C}" type="slidenum">
              <a:rPr lang="en-US" smtClean="0"/>
              <a:t>11</a:t>
            </a:fld>
            <a:endParaRPr lang="en-US"/>
          </a:p>
        </p:txBody>
      </p:sp>
    </p:spTree>
    <p:extLst>
      <p:ext uri="{BB962C8B-B14F-4D97-AF65-F5344CB8AC3E}">
        <p14:creationId xmlns:p14="http://schemas.microsoft.com/office/powerpoint/2010/main" val="1962090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C66098-4475-42E9-A71F-A8E7FCF9E32C}" type="slidenum">
              <a:rPr lang="en-US" smtClean="0"/>
              <a:t>12</a:t>
            </a:fld>
            <a:endParaRPr lang="en-US"/>
          </a:p>
        </p:txBody>
      </p:sp>
    </p:spTree>
    <p:extLst>
      <p:ext uri="{BB962C8B-B14F-4D97-AF65-F5344CB8AC3E}">
        <p14:creationId xmlns:p14="http://schemas.microsoft.com/office/powerpoint/2010/main" val="2517289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C66098-4475-42E9-A71F-A8E7FCF9E32C}" type="slidenum">
              <a:rPr lang="en-US" smtClean="0"/>
              <a:t>13</a:t>
            </a:fld>
            <a:endParaRPr lang="en-US"/>
          </a:p>
        </p:txBody>
      </p:sp>
    </p:spTree>
    <p:extLst>
      <p:ext uri="{BB962C8B-B14F-4D97-AF65-F5344CB8AC3E}">
        <p14:creationId xmlns:p14="http://schemas.microsoft.com/office/powerpoint/2010/main" val="19620904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A picture containing text&#10;&#10;Description automatically generated">
            <a:extLst>
              <a:ext uri="{FF2B5EF4-FFF2-40B4-BE49-F238E27FC236}">
                <a16:creationId xmlns:a16="http://schemas.microsoft.com/office/drawing/2014/main" id="{D85A2FB7-3D8B-A155-F7CC-E690585EB684}"/>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8603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4FF20-EE25-4BE6-F407-674AE349DF64}"/>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D3BDC69-C55F-F0E3-7988-20B8BE8EEC1E}"/>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FE3FA5C-E757-A257-9779-0A28616054A8}"/>
              </a:ext>
            </a:extLst>
          </p:cNvPr>
          <p:cNvSpPr>
            <a:spLocks noGrp="1"/>
          </p:cNvSpPr>
          <p:nvPr>
            <p:ph type="dt" sz="half" idx="10"/>
          </p:nvPr>
        </p:nvSpPr>
        <p:spPr>
          <a:xfrm>
            <a:off x="838200" y="6356350"/>
            <a:ext cx="2743200" cy="365125"/>
          </a:xfrm>
          <a:prstGeom prst="rect">
            <a:avLst/>
          </a:prstGeom>
        </p:spPr>
        <p:txBody>
          <a:bodyPr/>
          <a:lstStyle/>
          <a:p>
            <a:fld id="{F06C50F5-833C-884B-A98B-A44FA3D00C65}" type="datetimeFigureOut">
              <a:rPr lang="en-US" smtClean="0"/>
              <a:t>9/11/2023</a:t>
            </a:fld>
            <a:endParaRPr lang="en-US"/>
          </a:p>
        </p:txBody>
      </p:sp>
      <p:sp>
        <p:nvSpPr>
          <p:cNvPr id="5" name="Footer Placeholder 4">
            <a:extLst>
              <a:ext uri="{FF2B5EF4-FFF2-40B4-BE49-F238E27FC236}">
                <a16:creationId xmlns:a16="http://schemas.microsoft.com/office/drawing/2014/main" id="{2C1CED08-DD0D-EB2A-FCAE-CA1431BA078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9399F36-7E83-8A6D-75EE-355E4B3EAE8C}"/>
              </a:ext>
            </a:extLst>
          </p:cNvPr>
          <p:cNvSpPr>
            <a:spLocks noGrp="1"/>
          </p:cNvSpPr>
          <p:nvPr>
            <p:ph type="sldNum" sz="quarter" idx="12"/>
          </p:nvPr>
        </p:nvSpPr>
        <p:spPr>
          <a:xfrm>
            <a:off x="8610600" y="6356350"/>
            <a:ext cx="2743200" cy="365125"/>
          </a:xfrm>
          <a:prstGeom prst="rect">
            <a:avLst/>
          </a:prstGeom>
        </p:spPr>
        <p:txBody>
          <a:bodyPr/>
          <a:lstStyle/>
          <a:p>
            <a:fld id="{2AAC0D00-F74E-124E-B60A-5A84676CA716}" type="slidenum">
              <a:rPr lang="en-US" smtClean="0"/>
              <a:t>‹#›</a:t>
            </a:fld>
            <a:endParaRPr lang="en-US"/>
          </a:p>
        </p:txBody>
      </p:sp>
    </p:spTree>
    <p:extLst>
      <p:ext uri="{BB962C8B-B14F-4D97-AF65-F5344CB8AC3E}">
        <p14:creationId xmlns:p14="http://schemas.microsoft.com/office/powerpoint/2010/main" val="18388333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1DE56E-87C3-0829-312C-288A93A22979}"/>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74A9007-ACCA-111E-E309-BB4AC8395B11}"/>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811EA42-575D-072C-A63C-059D3F744009}"/>
              </a:ext>
            </a:extLst>
          </p:cNvPr>
          <p:cNvSpPr>
            <a:spLocks noGrp="1"/>
          </p:cNvSpPr>
          <p:nvPr>
            <p:ph type="dt" sz="half" idx="10"/>
          </p:nvPr>
        </p:nvSpPr>
        <p:spPr>
          <a:xfrm>
            <a:off x="838200" y="6356350"/>
            <a:ext cx="2743200" cy="365125"/>
          </a:xfrm>
          <a:prstGeom prst="rect">
            <a:avLst/>
          </a:prstGeom>
        </p:spPr>
        <p:txBody>
          <a:bodyPr/>
          <a:lstStyle/>
          <a:p>
            <a:fld id="{F06C50F5-833C-884B-A98B-A44FA3D00C65}" type="datetimeFigureOut">
              <a:rPr lang="en-US" smtClean="0"/>
              <a:t>9/11/2023</a:t>
            </a:fld>
            <a:endParaRPr lang="en-US"/>
          </a:p>
        </p:txBody>
      </p:sp>
      <p:sp>
        <p:nvSpPr>
          <p:cNvPr id="5" name="Footer Placeholder 4">
            <a:extLst>
              <a:ext uri="{FF2B5EF4-FFF2-40B4-BE49-F238E27FC236}">
                <a16:creationId xmlns:a16="http://schemas.microsoft.com/office/drawing/2014/main" id="{019E45D2-729E-969B-2314-5B8F878F88E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DB94A13-D208-520B-EF3B-4BD83B92B419}"/>
              </a:ext>
            </a:extLst>
          </p:cNvPr>
          <p:cNvSpPr>
            <a:spLocks noGrp="1"/>
          </p:cNvSpPr>
          <p:nvPr>
            <p:ph type="sldNum" sz="quarter" idx="12"/>
          </p:nvPr>
        </p:nvSpPr>
        <p:spPr>
          <a:xfrm>
            <a:off x="8610600" y="6356350"/>
            <a:ext cx="2743200" cy="365125"/>
          </a:xfrm>
          <a:prstGeom prst="rect">
            <a:avLst/>
          </a:prstGeom>
        </p:spPr>
        <p:txBody>
          <a:bodyPr/>
          <a:lstStyle/>
          <a:p>
            <a:fld id="{2AAC0D00-F74E-124E-B60A-5A84676CA716}" type="slidenum">
              <a:rPr lang="en-US" smtClean="0"/>
              <a:t>‹#›</a:t>
            </a:fld>
            <a:endParaRPr lang="en-US"/>
          </a:p>
        </p:txBody>
      </p:sp>
    </p:spTree>
    <p:extLst>
      <p:ext uri="{BB962C8B-B14F-4D97-AF65-F5344CB8AC3E}">
        <p14:creationId xmlns:p14="http://schemas.microsoft.com/office/powerpoint/2010/main" val="3194753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8" name="Picture 7" descr="Chart&#10;&#10;Description automatically generated with medium confidence">
            <a:extLst>
              <a:ext uri="{FF2B5EF4-FFF2-40B4-BE49-F238E27FC236}">
                <a16:creationId xmlns:a16="http://schemas.microsoft.com/office/drawing/2014/main" id="{4A51A676-339C-D36A-2306-C4A1E9340ED7}"/>
              </a:ext>
            </a:extLst>
          </p:cNvPr>
          <p:cNvPicPr>
            <a:picLocks noChangeAspect="1"/>
          </p:cNvPicPr>
          <p:nvPr userDrawn="1"/>
        </p:nvPicPr>
        <p:blipFill>
          <a:blip r:embed="rId2"/>
          <a:stretch>
            <a:fillRect/>
          </a:stretch>
        </p:blipFill>
        <p:spPr>
          <a:xfrm>
            <a:off x="9392" y="0"/>
            <a:ext cx="12182607" cy="6863290"/>
          </a:xfrm>
          <a:prstGeom prst="rect">
            <a:avLst/>
          </a:prstGeom>
        </p:spPr>
      </p:pic>
    </p:spTree>
    <p:extLst>
      <p:ext uri="{BB962C8B-B14F-4D97-AF65-F5344CB8AC3E}">
        <p14:creationId xmlns:p14="http://schemas.microsoft.com/office/powerpoint/2010/main" val="2901467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37CB-F8E5-B5D9-5B7B-33630C2B104B}"/>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23BFE5-357E-8DC4-CA7A-6C86EE83F44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B134CEA-1CC2-981F-37BC-9FA6ADD35432}"/>
              </a:ext>
            </a:extLst>
          </p:cNvPr>
          <p:cNvSpPr>
            <a:spLocks noGrp="1"/>
          </p:cNvSpPr>
          <p:nvPr>
            <p:ph type="dt" sz="half" idx="10"/>
          </p:nvPr>
        </p:nvSpPr>
        <p:spPr>
          <a:xfrm>
            <a:off x="838200" y="6356350"/>
            <a:ext cx="2743200" cy="365125"/>
          </a:xfrm>
          <a:prstGeom prst="rect">
            <a:avLst/>
          </a:prstGeom>
        </p:spPr>
        <p:txBody>
          <a:bodyPr/>
          <a:lstStyle/>
          <a:p>
            <a:fld id="{F06C50F5-833C-884B-A98B-A44FA3D00C65}" type="datetimeFigureOut">
              <a:rPr lang="en-US" smtClean="0"/>
              <a:t>9/11/2023</a:t>
            </a:fld>
            <a:endParaRPr lang="en-US"/>
          </a:p>
        </p:txBody>
      </p:sp>
      <p:sp>
        <p:nvSpPr>
          <p:cNvPr id="5" name="Footer Placeholder 4">
            <a:extLst>
              <a:ext uri="{FF2B5EF4-FFF2-40B4-BE49-F238E27FC236}">
                <a16:creationId xmlns:a16="http://schemas.microsoft.com/office/drawing/2014/main" id="{DB2E318D-AC28-A36D-C6CF-7B0B7742A08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D0AE00D-F195-BE2D-F87C-7F0ACB6B990C}"/>
              </a:ext>
            </a:extLst>
          </p:cNvPr>
          <p:cNvSpPr>
            <a:spLocks noGrp="1"/>
          </p:cNvSpPr>
          <p:nvPr>
            <p:ph type="sldNum" sz="quarter" idx="12"/>
          </p:nvPr>
        </p:nvSpPr>
        <p:spPr>
          <a:xfrm>
            <a:off x="8610600" y="6356350"/>
            <a:ext cx="2743200" cy="365125"/>
          </a:xfrm>
          <a:prstGeom prst="rect">
            <a:avLst/>
          </a:prstGeom>
        </p:spPr>
        <p:txBody>
          <a:bodyPr/>
          <a:lstStyle/>
          <a:p>
            <a:fld id="{2AAC0D00-F74E-124E-B60A-5A84676CA716}" type="slidenum">
              <a:rPr lang="en-US" smtClean="0"/>
              <a:t>‹#›</a:t>
            </a:fld>
            <a:endParaRPr lang="en-US"/>
          </a:p>
        </p:txBody>
      </p:sp>
    </p:spTree>
    <p:extLst>
      <p:ext uri="{BB962C8B-B14F-4D97-AF65-F5344CB8AC3E}">
        <p14:creationId xmlns:p14="http://schemas.microsoft.com/office/powerpoint/2010/main" val="2996676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63D60-8121-DF14-E1B8-53803EB69C0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63A46D1-1EA7-AA2D-540A-7CB83F83EF8C}"/>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B9A1498-E91C-485E-18B1-5F4E9CCDBC7A}"/>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B030F7D-A2DF-B8EE-B06D-15A2DE8DAB57}"/>
              </a:ext>
            </a:extLst>
          </p:cNvPr>
          <p:cNvSpPr>
            <a:spLocks noGrp="1"/>
          </p:cNvSpPr>
          <p:nvPr>
            <p:ph type="dt" sz="half" idx="10"/>
          </p:nvPr>
        </p:nvSpPr>
        <p:spPr>
          <a:xfrm>
            <a:off x="838200" y="6356350"/>
            <a:ext cx="2743200" cy="365125"/>
          </a:xfrm>
          <a:prstGeom prst="rect">
            <a:avLst/>
          </a:prstGeom>
        </p:spPr>
        <p:txBody>
          <a:bodyPr/>
          <a:lstStyle/>
          <a:p>
            <a:fld id="{F06C50F5-833C-884B-A98B-A44FA3D00C65}" type="datetimeFigureOut">
              <a:rPr lang="en-US" smtClean="0"/>
              <a:t>9/11/2023</a:t>
            </a:fld>
            <a:endParaRPr lang="en-US"/>
          </a:p>
        </p:txBody>
      </p:sp>
      <p:sp>
        <p:nvSpPr>
          <p:cNvPr id="6" name="Footer Placeholder 5">
            <a:extLst>
              <a:ext uri="{FF2B5EF4-FFF2-40B4-BE49-F238E27FC236}">
                <a16:creationId xmlns:a16="http://schemas.microsoft.com/office/drawing/2014/main" id="{4910CBEA-4681-E241-E0CA-F2E8447F4A0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3AC3695-EF3C-3525-0F51-5A9E3DCBCB2D}"/>
              </a:ext>
            </a:extLst>
          </p:cNvPr>
          <p:cNvSpPr>
            <a:spLocks noGrp="1"/>
          </p:cNvSpPr>
          <p:nvPr>
            <p:ph type="sldNum" sz="quarter" idx="12"/>
          </p:nvPr>
        </p:nvSpPr>
        <p:spPr>
          <a:xfrm>
            <a:off x="8610600" y="6356350"/>
            <a:ext cx="2743200" cy="365125"/>
          </a:xfrm>
          <a:prstGeom prst="rect">
            <a:avLst/>
          </a:prstGeom>
        </p:spPr>
        <p:txBody>
          <a:bodyPr/>
          <a:lstStyle/>
          <a:p>
            <a:fld id="{2AAC0D00-F74E-124E-B60A-5A84676CA716}" type="slidenum">
              <a:rPr lang="en-US" smtClean="0"/>
              <a:t>‹#›</a:t>
            </a:fld>
            <a:endParaRPr lang="en-US"/>
          </a:p>
        </p:txBody>
      </p:sp>
    </p:spTree>
    <p:extLst>
      <p:ext uri="{BB962C8B-B14F-4D97-AF65-F5344CB8AC3E}">
        <p14:creationId xmlns:p14="http://schemas.microsoft.com/office/powerpoint/2010/main" val="1343247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B3560-F82C-08B1-42D7-1ACA2C2A2767}"/>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2B07A4F-ADC7-3D08-1C5C-15062BA55FE3}"/>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8250338-8640-72BC-9DB9-ABEECDEC2CE0}"/>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BAA8EC03-D675-EEB7-E862-BEC75833F06C}"/>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33A816A-ADE6-2590-FBDC-121DA838B82F}"/>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A35B488A-B0C0-C55C-4ADE-30E75E826912}"/>
              </a:ext>
            </a:extLst>
          </p:cNvPr>
          <p:cNvSpPr>
            <a:spLocks noGrp="1"/>
          </p:cNvSpPr>
          <p:nvPr>
            <p:ph type="dt" sz="half" idx="10"/>
          </p:nvPr>
        </p:nvSpPr>
        <p:spPr>
          <a:xfrm>
            <a:off x="838200" y="6356350"/>
            <a:ext cx="2743200" cy="365125"/>
          </a:xfrm>
          <a:prstGeom prst="rect">
            <a:avLst/>
          </a:prstGeom>
        </p:spPr>
        <p:txBody>
          <a:bodyPr/>
          <a:lstStyle/>
          <a:p>
            <a:fld id="{F06C50F5-833C-884B-A98B-A44FA3D00C65}" type="datetimeFigureOut">
              <a:rPr lang="en-US" smtClean="0"/>
              <a:t>9/11/2023</a:t>
            </a:fld>
            <a:endParaRPr lang="en-US"/>
          </a:p>
        </p:txBody>
      </p:sp>
      <p:sp>
        <p:nvSpPr>
          <p:cNvPr id="8" name="Footer Placeholder 7">
            <a:extLst>
              <a:ext uri="{FF2B5EF4-FFF2-40B4-BE49-F238E27FC236}">
                <a16:creationId xmlns:a16="http://schemas.microsoft.com/office/drawing/2014/main" id="{10D46D88-15BF-834C-1B25-75860255711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13A0CDBC-A985-3EA9-C718-AC13B971F62A}"/>
              </a:ext>
            </a:extLst>
          </p:cNvPr>
          <p:cNvSpPr>
            <a:spLocks noGrp="1"/>
          </p:cNvSpPr>
          <p:nvPr>
            <p:ph type="sldNum" sz="quarter" idx="12"/>
          </p:nvPr>
        </p:nvSpPr>
        <p:spPr>
          <a:xfrm>
            <a:off x="8610600" y="6356350"/>
            <a:ext cx="2743200" cy="365125"/>
          </a:xfrm>
          <a:prstGeom prst="rect">
            <a:avLst/>
          </a:prstGeom>
        </p:spPr>
        <p:txBody>
          <a:bodyPr/>
          <a:lstStyle/>
          <a:p>
            <a:fld id="{2AAC0D00-F74E-124E-B60A-5A84676CA716}" type="slidenum">
              <a:rPr lang="en-US" smtClean="0"/>
              <a:t>‹#›</a:t>
            </a:fld>
            <a:endParaRPr lang="en-US"/>
          </a:p>
        </p:txBody>
      </p:sp>
    </p:spTree>
    <p:extLst>
      <p:ext uri="{BB962C8B-B14F-4D97-AF65-F5344CB8AC3E}">
        <p14:creationId xmlns:p14="http://schemas.microsoft.com/office/powerpoint/2010/main" val="12707725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BB3F9-BAE3-C9B2-26A7-820398B3836A}"/>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DD05182-E4AE-2010-0C29-FDFA7C7149DB}"/>
              </a:ext>
            </a:extLst>
          </p:cNvPr>
          <p:cNvSpPr>
            <a:spLocks noGrp="1"/>
          </p:cNvSpPr>
          <p:nvPr>
            <p:ph type="dt" sz="half" idx="10"/>
          </p:nvPr>
        </p:nvSpPr>
        <p:spPr>
          <a:xfrm>
            <a:off x="838200" y="6356350"/>
            <a:ext cx="2743200" cy="365125"/>
          </a:xfrm>
          <a:prstGeom prst="rect">
            <a:avLst/>
          </a:prstGeom>
        </p:spPr>
        <p:txBody>
          <a:bodyPr/>
          <a:lstStyle/>
          <a:p>
            <a:fld id="{F06C50F5-833C-884B-A98B-A44FA3D00C65}" type="datetimeFigureOut">
              <a:rPr lang="en-US" smtClean="0"/>
              <a:t>9/11/2023</a:t>
            </a:fld>
            <a:endParaRPr lang="en-US"/>
          </a:p>
        </p:txBody>
      </p:sp>
      <p:sp>
        <p:nvSpPr>
          <p:cNvPr id="4" name="Footer Placeholder 3">
            <a:extLst>
              <a:ext uri="{FF2B5EF4-FFF2-40B4-BE49-F238E27FC236}">
                <a16:creationId xmlns:a16="http://schemas.microsoft.com/office/drawing/2014/main" id="{16C300E2-402B-98E3-2757-3A31C0A0479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C7C2A2F5-3E9F-6B45-4CF9-47BFA6D73E7E}"/>
              </a:ext>
            </a:extLst>
          </p:cNvPr>
          <p:cNvSpPr>
            <a:spLocks noGrp="1"/>
          </p:cNvSpPr>
          <p:nvPr>
            <p:ph type="sldNum" sz="quarter" idx="12"/>
          </p:nvPr>
        </p:nvSpPr>
        <p:spPr>
          <a:xfrm>
            <a:off x="8610600" y="6356350"/>
            <a:ext cx="2743200" cy="365125"/>
          </a:xfrm>
          <a:prstGeom prst="rect">
            <a:avLst/>
          </a:prstGeom>
        </p:spPr>
        <p:txBody>
          <a:bodyPr/>
          <a:lstStyle/>
          <a:p>
            <a:fld id="{2AAC0D00-F74E-124E-B60A-5A84676CA716}" type="slidenum">
              <a:rPr lang="en-US" smtClean="0"/>
              <a:t>‹#›</a:t>
            </a:fld>
            <a:endParaRPr lang="en-US"/>
          </a:p>
        </p:txBody>
      </p:sp>
    </p:spTree>
    <p:extLst>
      <p:ext uri="{BB962C8B-B14F-4D97-AF65-F5344CB8AC3E}">
        <p14:creationId xmlns:p14="http://schemas.microsoft.com/office/powerpoint/2010/main" val="3319624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945011-E9A7-8E95-B826-A16313ABB798}"/>
              </a:ext>
            </a:extLst>
          </p:cNvPr>
          <p:cNvSpPr>
            <a:spLocks noGrp="1"/>
          </p:cNvSpPr>
          <p:nvPr>
            <p:ph type="dt" sz="half" idx="10"/>
          </p:nvPr>
        </p:nvSpPr>
        <p:spPr>
          <a:xfrm>
            <a:off x="838200" y="6356350"/>
            <a:ext cx="2743200" cy="365125"/>
          </a:xfrm>
          <a:prstGeom prst="rect">
            <a:avLst/>
          </a:prstGeom>
        </p:spPr>
        <p:txBody>
          <a:bodyPr/>
          <a:lstStyle/>
          <a:p>
            <a:fld id="{F06C50F5-833C-884B-A98B-A44FA3D00C65}" type="datetimeFigureOut">
              <a:rPr lang="en-US" smtClean="0"/>
              <a:t>9/11/2023</a:t>
            </a:fld>
            <a:endParaRPr lang="en-US"/>
          </a:p>
        </p:txBody>
      </p:sp>
      <p:sp>
        <p:nvSpPr>
          <p:cNvPr id="3" name="Footer Placeholder 2">
            <a:extLst>
              <a:ext uri="{FF2B5EF4-FFF2-40B4-BE49-F238E27FC236}">
                <a16:creationId xmlns:a16="http://schemas.microsoft.com/office/drawing/2014/main" id="{137746BC-C252-A52B-D6DE-B2EAE020214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E394A4AC-74DD-345F-C3F6-91BC37FD0F81}"/>
              </a:ext>
            </a:extLst>
          </p:cNvPr>
          <p:cNvSpPr>
            <a:spLocks noGrp="1"/>
          </p:cNvSpPr>
          <p:nvPr>
            <p:ph type="sldNum" sz="quarter" idx="12"/>
          </p:nvPr>
        </p:nvSpPr>
        <p:spPr>
          <a:xfrm>
            <a:off x="8610600" y="6356350"/>
            <a:ext cx="2743200" cy="365125"/>
          </a:xfrm>
          <a:prstGeom prst="rect">
            <a:avLst/>
          </a:prstGeom>
        </p:spPr>
        <p:txBody>
          <a:bodyPr/>
          <a:lstStyle/>
          <a:p>
            <a:fld id="{2AAC0D00-F74E-124E-B60A-5A84676CA716}" type="slidenum">
              <a:rPr lang="en-US" smtClean="0"/>
              <a:t>‹#›</a:t>
            </a:fld>
            <a:endParaRPr lang="en-US"/>
          </a:p>
        </p:txBody>
      </p:sp>
    </p:spTree>
    <p:extLst>
      <p:ext uri="{BB962C8B-B14F-4D97-AF65-F5344CB8AC3E}">
        <p14:creationId xmlns:p14="http://schemas.microsoft.com/office/powerpoint/2010/main" val="40955531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57FDD-C1BE-8547-72C8-04C6BA0C3B08}"/>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96FC19B-2087-FA1B-ABEC-127A626F2688}"/>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92D16F4-3BA9-A1C3-7EFB-38EC55C4830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CF1FDD7-8A89-4DBD-B56F-DEC65AB6B4A5}"/>
              </a:ext>
            </a:extLst>
          </p:cNvPr>
          <p:cNvSpPr>
            <a:spLocks noGrp="1"/>
          </p:cNvSpPr>
          <p:nvPr>
            <p:ph type="dt" sz="half" idx="10"/>
          </p:nvPr>
        </p:nvSpPr>
        <p:spPr>
          <a:xfrm>
            <a:off x="838200" y="6356350"/>
            <a:ext cx="2743200" cy="365125"/>
          </a:xfrm>
          <a:prstGeom prst="rect">
            <a:avLst/>
          </a:prstGeom>
        </p:spPr>
        <p:txBody>
          <a:bodyPr/>
          <a:lstStyle/>
          <a:p>
            <a:fld id="{F06C50F5-833C-884B-A98B-A44FA3D00C65}" type="datetimeFigureOut">
              <a:rPr lang="en-US" smtClean="0"/>
              <a:t>9/11/2023</a:t>
            </a:fld>
            <a:endParaRPr lang="en-US"/>
          </a:p>
        </p:txBody>
      </p:sp>
      <p:sp>
        <p:nvSpPr>
          <p:cNvPr id="6" name="Footer Placeholder 5">
            <a:extLst>
              <a:ext uri="{FF2B5EF4-FFF2-40B4-BE49-F238E27FC236}">
                <a16:creationId xmlns:a16="http://schemas.microsoft.com/office/drawing/2014/main" id="{F5A65472-DE73-B7E4-3D65-9F93FCBA00C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B966094-4665-D239-C20C-6EF65A513A8A}"/>
              </a:ext>
            </a:extLst>
          </p:cNvPr>
          <p:cNvSpPr>
            <a:spLocks noGrp="1"/>
          </p:cNvSpPr>
          <p:nvPr>
            <p:ph type="sldNum" sz="quarter" idx="12"/>
          </p:nvPr>
        </p:nvSpPr>
        <p:spPr>
          <a:xfrm>
            <a:off x="8610600" y="6356350"/>
            <a:ext cx="2743200" cy="365125"/>
          </a:xfrm>
          <a:prstGeom prst="rect">
            <a:avLst/>
          </a:prstGeom>
        </p:spPr>
        <p:txBody>
          <a:bodyPr/>
          <a:lstStyle/>
          <a:p>
            <a:fld id="{2AAC0D00-F74E-124E-B60A-5A84676CA716}" type="slidenum">
              <a:rPr lang="en-US" smtClean="0"/>
              <a:t>‹#›</a:t>
            </a:fld>
            <a:endParaRPr lang="en-US"/>
          </a:p>
        </p:txBody>
      </p:sp>
    </p:spTree>
    <p:extLst>
      <p:ext uri="{BB962C8B-B14F-4D97-AF65-F5344CB8AC3E}">
        <p14:creationId xmlns:p14="http://schemas.microsoft.com/office/powerpoint/2010/main" val="343267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F1CEE-A9F0-B30C-C89A-DC2E000C7932}"/>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C3025A4-2399-6371-A82A-FDF129C56CE2}"/>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091582-8A9A-A42E-63FE-28D3E691C1D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AB3DCFA-2B86-D83F-E8D9-37A9C26B51EC}"/>
              </a:ext>
            </a:extLst>
          </p:cNvPr>
          <p:cNvSpPr>
            <a:spLocks noGrp="1"/>
          </p:cNvSpPr>
          <p:nvPr>
            <p:ph type="dt" sz="half" idx="10"/>
          </p:nvPr>
        </p:nvSpPr>
        <p:spPr>
          <a:xfrm>
            <a:off x="838200" y="6356350"/>
            <a:ext cx="2743200" cy="365125"/>
          </a:xfrm>
          <a:prstGeom prst="rect">
            <a:avLst/>
          </a:prstGeom>
        </p:spPr>
        <p:txBody>
          <a:bodyPr/>
          <a:lstStyle/>
          <a:p>
            <a:fld id="{F06C50F5-833C-884B-A98B-A44FA3D00C65}" type="datetimeFigureOut">
              <a:rPr lang="en-US" smtClean="0"/>
              <a:t>9/11/2023</a:t>
            </a:fld>
            <a:endParaRPr lang="en-US"/>
          </a:p>
        </p:txBody>
      </p:sp>
      <p:sp>
        <p:nvSpPr>
          <p:cNvPr id="6" name="Footer Placeholder 5">
            <a:extLst>
              <a:ext uri="{FF2B5EF4-FFF2-40B4-BE49-F238E27FC236}">
                <a16:creationId xmlns:a16="http://schemas.microsoft.com/office/drawing/2014/main" id="{4645275C-0CDD-0E7E-E0F1-16132C8B631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ADDBB424-1B47-DD90-23CB-A9520E5C3BDA}"/>
              </a:ext>
            </a:extLst>
          </p:cNvPr>
          <p:cNvSpPr>
            <a:spLocks noGrp="1"/>
          </p:cNvSpPr>
          <p:nvPr>
            <p:ph type="sldNum" sz="quarter" idx="12"/>
          </p:nvPr>
        </p:nvSpPr>
        <p:spPr>
          <a:xfrm>
            <a:off x="8610600" y="6356350"/>
            <a:ext cx="2743200" cy="365125"/>
          </a:xfrm>
          <a:prstGeom prst="rect">
            <a:avLst/>
          </a:prstGeom>
        </p:spPr>
        <p:txBody>
          <a:bodyPr/>
          <a:lstStyle/>
          <a:p>
            <a:fld id="{2AAC0D00-F74E-124E-B60A-5A84676CA716}" type="slidenum">
              <a:rPr lang="en-US" smtClean="0"/>
              <a:t>‹#›</a:t>
            </a:fld>
            <a:endParaRPr lang="en-US"/>
          </a:p>
        </p:txBody>
      </p:sp>
    </p:spTree>
    <p:extLst>
      <p:ext uri="{BB962C8B-B14F-4D97-AF65-F5344CB8AC3E}">
        <p14:creationId xmlns:p14="http://schemas.microsoft.com/office/powerpoint/2010/main" val="2283595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FE10EC-FE6C-E442-1CA6-03388C237D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E647E3E-A52E-093B-30D8-E839F38CE4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6072EDA-D5AF-9875-8024-39746099DD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6C50F5-833C-884B-A98B-A44FA3D00C65}" type="datetimeFigureOut">
              <a:rPr lang="en-US" smtClean="0"/>
              <a:t>9/11/2023</a:t>
            </a:fld>
            <a:endParaRPr lang="en-US"/>
          </a:p>
        </p:txBody>
      </p:sp>
      <p:sp>
        <p:nvSpPr>
          <p:cNvPr id="5" name="Footer Placeholder 4">
            <a:extLst>
              <a:ext uri="{FF2B5EF4-FFF2-40B4-BE49-F238E27FC236}">
                <a16:creationId xmlns:a16="http://schemas.microsoft.com/office/drawing/2014/main" id="{B042796D-3951-C29A-2E19-C58D49C35A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8CCB558-8B30-08C8-23C3-EF2A5BAC7E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AC0D00-F74E-124E-B60A-5A84676CA716}" type="slidenum">
              <a:rPr lang="en-US" smtClean="0"/>
              <a:t>‹#›</a:t>
            </a:fld>
            <a:endParaRPr lang="en-US"/>
          </a:p>
        </p:txBody>
      </p:sp>
    </p:spTree>
    <p:extLst>
      <p:ext uri="{BB962C8B-B14F-4D97-AF65-F5344CB8AC3E}">
        <p14:creationId xmlns:p14="http://schemas.microsoft.com/office/powerpoint/2010/main" val="26221453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hyperlink" Target="https://pixabay.com/en/thank-you-text-message-note-39418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8F7B64-E7AC-9776-BFDE-200FE82472C4}"/>
              </a:ext>
            </a:extLst>
          </p:cNvPr>
          <p:cNvSpPr txBox="1"/>
          <p:nvPr/>
        </p:nvSpPr>
        <p:spPr>
          <a:xfrm>
            <a:off x="835741" y="3264310"/>
            <a:ext cx="6282813" cy="1323439"/>
          </a:xfrm>
          <a:prstGeom prst="rect">
            <a:avLst/>
          </a:prstGeom>
          <a:noFill/>
        </p:spPr>
        <p:txBody>
          <a:bodyPr wrap="square" rtlCol="0">
            <a:spAutoFit/>
          </a:bodyPr>
          <a:lstStyle/>
          <a:p>
            <a:r>
              <a:rPr lang="en-US" sz="4000" b="1" i="0" dirty="0">
                <a:solidFill>
                  <a:srgbClr val="000000"/>
                </a:solidFill>
                <a:effectLst/>
                <a:latin typeface="Chewy" panose="020B0604020202020204" charset="0"/>
                <a:ea typeface="Chewy" panose="020B0604020202020204" charset="0"/>
                <a:cs typeface="Chewy" panose="020B0604020202020204" charset="0"/>
              </a:rPr>
              <a:t>Crop analysis and Disease Classification System</a:t>
            </a:r>
            <a:endParaRPr lang="en-US" sz="4400" b="1" dirty="0"/>
          </a:p>
        </p:txBody>
      </p:sp>
      <p:sp>
        <p:nvSpPr>
          <p:cNvPr id="3" name="TextBox 2">
            <a:extLst>
              <a:ext uri="{FF2B5EF4-FFF2-40B4-BE49-F238E27FC236}">
                <a16:creationId xmlns:a16="http://schemas.microsoft.com/office/drawing/2014/main" id="{9BA0C0BE-C1F8-80CA-39C3-8BF32F608052}"/>
              </a:ext>
            </a:extLst>
          </p:cNvPr>
          <p:cNvSpPr txBox="1"/>
          <p:nvPr/>
        </p:nvSpPr>
        <p:spPr>
          <a:xfrm>
            <a:off x="4955458" y="4718546"/>
            <a:ext cx="2890684" cy="369332"/>
          </a:xfrm>
          <a:prstGeom prst="rect">
            <a:avLst/>
          </a:prstGeom>
          <a:noFill/>
        </p:spPr>
        <p:txBody>
          <a:bodyPr wrap="square" rtlCol="0">
            <a:spAutoFit/>
          </a:bodyPr>
          <a:lstStyle/>
          <a:p>
            <a:r>
              <a:rPr lang="en-US" b="1" dirty="0"/>
              <a:t>Mr. Devdas - Guide</a:t>
            </a:r>
          </a:p>
        </p:txBody>
      </p:sp>
    </p:spTree>
    <p:extLst>
      <p:ext uri="{BB962C8B-B14F-4D97-AF65-F5344CB8AC3E}">
        <p14:creationId xmlns:p14="http://schemas.microsoft.com/office/powerpoint/2010/main" val="3519235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2"/>
          <a:stretch>
            <a:fillRect/>
          </a:stretch>
        </p:blipFill>
        <p:spPr>
          <a:xfrm>
            <a:off x="0" y="-1"/>
            <a:ext cx="12191999" cy="6868581"/>
          </a:xfrm>
          <a:prstGeom prst="rect">
            <a:avLst/>
          </a:prstGeom>
        </p:spPr>
      </p:pic>
      <p:pic>
        <p:nvPicPr>
          <p:cNvPr id="3074" name="Picture 2" descr="Random Forest Algorithm">
            <a:extLst>
              <a:ext uri="{FF2B5EF4-FFF2-40B4-BE49-F238E27FC236}">
                <a16:creationId xmlns:a16="http://schemas.microsoft.com/office/drawing/2014/main" id="{B415972D-6747-5557-7804-2CCD0ED918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8500" y="1228620"/>
            <a:ext cx="571500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0098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3"/>
          <a:stretch>
            <a:fillRect/>
          </a:stretch>
        </p:blipFill>
        <p:spPr>
          <a:xfrm>
            <a:off x="-352724" y="-104648"/>
            <a:ext cx="12544724" cy="7067295"/>
          </a:xfrm>
          <a:prstGeom prst="rect">
            <a:avLst/>
          </a:prstGeom>
        </p:spPr>
      </p:pic>
      <p:sp>
        <p:nvSpPr>
          <p:cNvPr id="3" name="TextBox 2">
            <a:extLst>
              <a:ext uri="{FF2B5EF4-FFF2-40B4-BE49-F238E27FC236}">
                <a16:creationId xmlns:a16="http://schemas.microsoft.com/office/drawing/2014/main" id="{E190C0F8-3F3D-8369-FA9D-ED1E63379FB6}"/>
              </a:ext>
            </a:extLst>
          </p:cNvPr>
          <p:cNvSpPr txBox="1"/>
          <p:nvPr/>
        </p:nvSpPr>
        <p:spPr>
          <a:xfrm>
            <a:off x="1140542" y="1307690"/>
            <a:ext cx="6862916" cy="584775"/>
          </a:xfrm>
          <a:prstGeom prst="rect">
            <a:avLst/>
          </a:prstGeom>
          <a:noFill/>
        </p:spPr>
        <p:txBody>
          <a:bodyPr wrap="square" rtlCol="0">
            <a:spAutoFit/>
          </a:bodyPr>
          <a:lstStyle/>
          <a:p>
            <a:r>
              <a:rPr lang="en-US" sz="3200" b="1" dirty="0"/>
              <a:t>MODULES: </a:t>
            </a:r>
          </a:p>
        </p:txBody>
      </p:sp>
      <p:sp>
        <p:nvSpPr>
          <p:cNvPr id="4" name="TextBox 3">
            <a:extLst>
              <a:ext uri="{FF2B5EF4-FFF2-40B4-BE49-F238E27FC236}">
                <a16:creationId xmlns:a16="http://schemas.microsoft.com/office/drawing/2014/main" id="{848BE726-3DC4-6C7E-E1D9-0C0AA9BB9A7C}"/>
              </a:ext>
            </a:extLst>
          </p:cNvPr>
          <p:cNvSpPr txBox="1"/>
          <p:nvPr/>
        </p:nvSpPr>
        <p:spPr>
          <a:xfrm>
            <a:off x="1140542" y="1892465"/>
            <a:ext cx="9429135" cy="646331"/>
          </a:xfrm>
          <a:prstGeom prst="rect">
            <a:avLst/>
          </a:prstGeom>
          <a:noFill/>
        </p:spPr>
        <p:txBody>
          <a:bodyPr wrap="square" rtlCol="0">
            <a:spAutoFit/>
          </a:bodyPr>
          <a:lstStyle/>
          <a:p>
            <a:r>
              <a:rPr lang="en-US" sz="3600" b="1" dirty="0"/>
              <a:t>2) Crop disease classification :</a:t>
            </a:r>
          </a:p>
        </p:txBody>
      </p:sp>
      <p:sp>
        <p:nvSpPr>
          <p:cNvPr id="2" name="TextBox 1">
            <a:extLst>
              <a:ext uri="{FF2B5EF4-FFF2-40B4-BE49-F238E27FC236}">
                <a16:creationId xmlns:a16="http://schemas.microsoft.com/office/drawing/2014/main" id="{8FE35EC1-2075-097D-97FD-45CB5186DAD0}"/>
              </a:ext>
            </a:extLst>
          </p:cNvPr>
          <p:cNvSpPr txBox="1"/>
          <p:nvPr/>
        </p:nvSpPr>
        <p:spPr>
          <a:xfrm>
            <a:off x="1140542" y="2734155"/>
            <a:ext cx="8401128" cy="3170099"/>
          </a:xfrm>
          <a:prstGeom prst="rect">
            <a:avLst/>
          </a:prstGeom>
          <a:noFill/>
        </p:spPr>
        <p:txBody>
          <a:bodyPr wrap="square" rtlCol="0">
            <a:spAutoFit/>
          </a:bodyPr>
          <a:lstStyle/>
          <a:p>
            <a:r>
              <a:rPr lang="en-US" sz="2000" b="1" i="0" dirty="0">
                <a:solidFill>
                  <a:srgbClr val="000000"/>
                </a:solidFill>
                <a:effectLst/>
                <a:latin typeface="inter-bold"/>
              </a:rPr>
              <a:t>Conventional Neural Networks:</a:t>
            </a:r>
          </a:p>
          <a:p>
            <a:pPr marL="342900" indent="-342900">
              <a:buFont typeface="Wingdings" panose="05000000000000000000" pitchFamily="2" charset="2"/>
              <a:buChar char="§"/>
            </a:pPr>
            <a:r>
              <a:rPr lang="en-US" sz="2000" b="1" i="0" dirty="0">
                <a:solidFill>
                  <a:srgbClr val="000000"/>
                </a:solidFill>
                <a:effectLst/>
                <a:latin typeface="inter-bold"/>
              </a:rPr>
              <a:t>VGG16</a:t>
            </a:r>
          </a:p>
          <a:p>
            <a:pPr marL="342900" indent="-342900">
              <a:buFont typeface="Arial" panose="020B0604020202020204" pitchFamily="34" charset="0"/>
              <a:buChar char="•"/>
            </a:pPr>
            <a:r>
              <a:rPr lang="en-US" sz="2000" i="0" dirty="0">
                <a:solidFill>
                  <a:srgbClr val="000000"/>
                </a:solidFill>
                <a:effectLst/>
                <a:latin typeface="inter-bold"/>
              </a:rPr>
              <a:t>Import the libraries for VGG16.</a:t>
            </a:r>
          </a:p>
          <a:p>
            <a:pPr marL="342900" indent="-342900">
              <a:buFont typeface="Arial" panose="020B0604020202020204" pitchFamily="34" charset="0"/>
              <a:buChar char="•"/>
            </a:pPr>
            <a:r>
              <a:rPr lang="en-US" sz="2000" i="0" dirty="0">
                <a:solidFill>
                  <a:srgbClr val="000000"/>
                </a:solidFill>
                <a:effectLst/>
                <a:latin typeface="inter-bold"/>
              </a:rPr>
              <a:t>Create an object for training and testing data.</a:t>
            </a:r>
          </a:p>
          <a:p>
            <a:pPr marL="342900" indent="-342900">
              <a:buFont typeface="Arial" panose="020B0604020202020204" pitchFamily="34" charset="0"/>
              <a:buChar char="•"/>
            </a:pPr>
            <a:r>
              <a:rPr lang="en-US" sz="2000" i="0" dirty="0">
                <a:solidFill>
                  <a:srgbClr val="000000"/>
                </a:solidFill>
                <a:effectLst/>
                <a:latin typeface="inter-bold"/>
              </a:rPr>
              <a:t>Initialize the model,</a:t>
            </a:r>
          </a:p>
          <a:p>
            <a:pPr marL="342900" indent="-342900">
              <a:buFont typeface="Arial" panose="020B0604020202020204" pitchFamily="34" charset="0"/>
              <a:buChar char="•"/>
            </a:pPr>
            <a:r>
              <a:rPr lang="en-US" sz="2000" i="0" dirty="0">
                <a:solidFill>
                  <a:srgbClr val="000000"/>
                </a:solidFill>
                <a:effectLst/>
                <a:latin typeface="inter-bold"/>
              </a:rPr>
              <a:t>Pass the data to the dense layer.</a:t>
            </a:r>
          </a:p>
          <a:p>
            <a:pPr marL="342900" indent="-342900">
              <a:buFont typeface="Arial" panose="020B0604020202020204" pitchFamily="34" charset="0"/>
              <a:buChar char="•"/>
            </a:pPr>
            <a:r>
              <a:rPr lang="en-US" sz="2000" i="0" dirty="0">
                <a:solidFill>
                  <a:srgbClr val="000000"/>
                </a:solidFill>
                <a:effectLst/>
                <a:latin typeface="inter-bold"/>
              </a:rPr>
              <a:t>Compile the model.</a:t>
            </a:r>
          </a:p>
          <a:p>
            <a:pPr marL="342900" indent="-342900">
              <a:buFont typeface="Arial" panose="020B0604020202020204" pitchFamily="34" charset="0"/>
              <a:buChar char="•"/>
            </a:pPr>
            <a:r>
              <a:rPr lang="en-US" sz="2000" i="0" dirty="0">
                <a:solidFill>
                  <a:srgbClr val="000000"/>
                </a:solidFill>
                <a:effectLst/>
                <a:latin typeface="inter-bold"/>
              </a:rPr>
              <a:t>Import libraries to monitor and control training.</a:t>
            </a:r>
          </a:p>
          <a:p>
            <a:pPr marL="342900" indent="-342900">
              <a:buFont typeface="Arial" panose="020B0604020202020204" pitchFamily="34" charset="0"/>
              <a:buChar char="•"/>
            </a:pPr>
            <a:r>
              <a:rPr lang="en-US" sz="2000" i="0" dirty="0">
                <a:solidFill>
                  <a:srgbClr val="000000"/>
                </a:solidFill>
                <a:effectLst/>
                <a:latin typeface="inter-bold"/>
              </a:rPr>
              <a:t>Visualize the training/validation data.</a:t>
            </a:r>
          </a:p>
          <a:p>
            <a:pPr marL="342900" indent="-342900">
              <a:buFont typeface="Arial" panose="020B0604020202020204" pitchFamily="34" charset="0"/>
              <a:buChar char="•"/>
            </a:pPr>
            <a:r>
              <a:rPr lang="en-US" sz="2000" i="0" dirty="0">
                <a:solidFill>
                  <a:srgbClr val="000000"/>
                </a:solidFill>
                <a:effectLst/>
                <a:latin typeface="inter-bold"/>
              </a:rPr>
              <a:t>Test your model.</a:t>
            </a:r>
          </a:p>
        </p:txBody>
      </p:sp>
      <p:sp>
        <p:nvSpPr>
          <p:cNvPr id="5" name="TextBox 4">
            <a:extLst>
              <a:ext uri="{FF2B5EF4-FFF2-40B4-BE49-F238E27FC236}">
                <a16:creationId xmlns:a16="http://schemas.microsoft.com/office/drawing/2014/main" id="{82789530-99F3-01C3-D972-B02DD449B600}"/>
              </a:ext>
            </a:extLst>
          </p:cNvPr>
          <p:cNvSpPr txBox="1"/>
          <p:nvPr/>
        </p:nvSpPr>
        <p:spPr>
          <a:xfrm>
            <a:off x="7181982" y="2077130"/>
            <a:ext cx="4719376" cy="400110"/>
          </a:xfrm>
          <a:prstGeom prst="rect">
            <a:avLst/>
          </a:prstGeom>
          <a:noFill/>
        </p:spPr>
        <p:txBody>
          <a:bodyPr wrap="square" rtlCol="0">
            <a:spAutoFit/>
          </a:bodyPr>
          <a:lstStyle/>
          <a:p>
            <a:r>
              <a:rPr lang="en-US" sz="2000" b="1" i="0" dirty="0">
                <a:solidFill>
                  <a:srgbClr val="333333"/>
                </a:solidFill>
                <a:effectLst/>
                <a:latin typeface="inter-regular"/>
              </a:rPr>
              <a:t>Example: </a:t>
            </a:r>
          </a:p>
        </p:txBody>
      </p:sp>
      <p:pic>
        <p:nvPicPr>
          <p:cNvPr id="1026" name="Picture 2">
            <a:extLst>
              <a:ext uri="{FF2B5EF4-FFF2-40B4-BE49-F238E27FC236}">
                <a16:creationId xmlns:a16="http://schemas.microsoft.com/office/drawing/2014/main" id="{05B04B02-F12D-1DBE-F268-F6FE579DFD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90351" y="2575280"/>
            <a:ext cx="1551318" cy="170743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riginal Grayscale image -Geeksforgeeks">
            <a:extLst>
              <a:ext uri="{FF2B5EF4-FFF2-40B4-BE49-F238E27FC236}">
                <a16:creationId xmlns:a16="http://schemas.microsoft.com/office/drawing/2014/main" id="{E77ECF42-AEFC-70FA-013E-848126DB9F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72636" y="2442728"/>
            <a:ext cx="1788397" cy="187647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A922DF0F-D7DA-FC65-AD7E-DC0DC9DD0160}"/>
              </a:ext>
            </a:extLst>
          </p:cNvPr>
          <p:cNvPicPr>
            <a:picLocks noChangeAspect="1"/>
          </p:cNvPicPr>
          <p:nvPr/>
        </p:nvPicPr>
        <p:blipFill>
          <a:blip r:embed="rId6"/>
          <a:stretch>
            <a:fillRect/>
          </a:stretch>
        </p:blipFill>
        <p:spPr>
          <a:xfrm>
            <a:off x="8249265" y="4495461"/>
            <a:ext cx="3278136" cy="1145464"/>
          </a:xfrm>
          <a:prstGeom prst="rect">
            <a:avLst/>
          </a:prstGeom>
        </p:spPr>
      </p:pic>
    </p:spTree>
    <p:extLst>
      <p:ext uri="{BB962C8B-B14F-4D97-AF65-F5344CB8AC3E}">
        <p14:creationId xmlns:p14="http://schemas.microsoft.com/office/powerpoint/2010/main" val="3402675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3"/>
          <a:stretch>
            <a:fillRect/>
          </a:stretch>
        </p:blipFill>
        <p:spPr>
          <a:xfrm>
            <a:off x="-352724" y="-104648"/>
            <a:ext cx="12544724" cy="7067295"/>
          </a:xfrm>
          <a:prstGeom prst="rect">
            <a:avLst/>
          </a:prstGeom>
        </p:spPr>
      </p:pic>
      <p:sp>
        <p:nvSpPr>
          <p:cNvPr id="3" name="TextBox 2">
            <a:extLst>
              <a:ext uri="{FF2B5EF4-FFF2-40B4-BE49-F238E27FC236}">
                <a16:creationId xmlns:a16="http://schemas.microsoft.com/office/drawing/2014/main" id="{E190C0F8-3F3D-8369-FA9D-ED1E63379FB6}"/>
              </a:ext>
            </a:extLst>
          </p:cNvPr>
          <p:cNvSpPr txBox="1"/>
          <p:nvPr/>
        </p:nvSpPr>
        <p:spPr>
          <a:xfrm>
            <a:off x="963560" y="1447011"/>
            <a:ext cx="6862916" cy="584775"/>
          </a:xfrm>
          <a:prstGeom prst="rect">
            <a:avLst/>
          </a:prstGeom>
          <a:noFill/>
        </p:spPr>
        <p:txBody>
          <a:bodyPr wrap="square" rtlCol="0">
            <a:spAutoFit/>
          </a:bodyPr>
          <a:lstStyle/>
          <a:p>
            <a:r>
              <a:rPr lang="en-US" sz="3200" b="1" dirty="0"/>
              <a:t>Result : </a:t>
            </a:r>
          </a:p>
        </p:txBody>
      </p:sp>
      <p:sp>
        <p:nvSpPr>
          <p:cNvPr id="2" name="TextBox 1">
            <a:extLst>
              <a:ext uri="{FF2B5EF4-FFF2-40B4-BE49-F238E27FC236}">
                <a16:creationId xmlns:a16="http://schemas.microsoft.com/office/drawing/2014/main" id="{8FE35EC1-2075-097D-97FD-45CB5186DAD0}"/>
              </a:ext>
            </a:extLst>
          </p:cNvPr>
          <p:cNvSpPr txBox="1"/>
          <p:nvPr/>
        </p:nvSpPr>
        <p:spPr>
          <a:xfrm>
            <a:off x="816077" y="2031786"/>
            <a:ext cx="10618840" cy="3693319"/>
          </a:xfrm>
          <a:prstGeom prst="rect">
            <a:avLst/>
          </a:prstGeom>
          <a:noFill/>
        </p:spPr>
        <p:txBody>
          <a:bodyPr wrap="square" rtlCol="0">
            <a:spAutoFit/>
          </a:bodyPr>
          <a:lstStyle/>
          <a:p>
            <a:r>
              <a:rPr lang="en-US" i="0" dirty="0">
                <a:solidFill>
                  <a:srgbClr val="000000"/>
                </a:solidFill>
                <a:effectLst/>
                <a:latin typeface="inter-bold"/>
              </a:rPr>
              <a:t>The result of the project is a set of predictive models for crop selection and disease classification in potatoes, peppers, and tomatoes. These models have been trained and validated using relevant data sources, achieving satisfactory accuracy levels in their predictions. The prototype or proof-of-concept (PoC) has been developed and demonstrated its functionality in providing actionable insights to farmers.</a:t>
            </a:r>
          </a:p>
          <a:p>
            <a:endParaRPr lang="en-US" dirty="0">
              <a:solidFill>
                <a:srgbClr val="000000"/>
              </a:solidFill>
              <a:latin typeface="inter-bold"/>
            </a:endParaRPr>
          </a:p>
          <a:p>
            <a:r>
              <a:rPr lang="en-US" i="0" dirty="0">
                <a:solidFill>
                  <a:srgbClr val="000000"/>
                </a:solidFill>
                <a:effectLst/>
                <a:latin typeface="inter-bold"/>
              </a:rPr>
              <a:t>The project has shown its potential to address the market's need for accurate crop predictions and disease classifications, empowering farmers with valuable information to optimize their farming practices. The project's success in achieving the stated objectives and delivering tangible benefits to the agricultural industry is a testament to its value and potential impact.</a:t>
            </a:r>
          </a:p>
          <a:p>
            <a:endParaRPr lang="en-US" dirty="0">
              <a:solidFill>
                <a:srgbClr val="000000"/>
              </a:solidFill>
              <a:latin typeface="inter-bold"/>
            </a:endParaRPr>
          </a:p>
          <a:p>
            <a:r>
              <a:rPr lang="en-US" i="0" dirty="0">
                <a:solidFill>
                  <a:srgbClr val="000000"/>
                </a:solidFill>
                <a:effectLst/>
                <a:latin typeface="inter-bold"/>
              </a:rPr>
              <a:t>Overall, the project has laid a strong foundation for a valuable product that can revolutionize crop selection and disease management in agriculture, contributing to improved yields, reduced costs, and sustainable farming practices.</a:t>
            </a:r>
          </a:p>
        </p:txBody>
      </p:sp>
    </p:spTree>
    <p:extLst>
      <p:ext uri="{BB962C8B-B14F-4D97-AF65-F5344CB8AC3E}">
        <p14:creationId xmlns:p14="http://schemas.microsoft.com/office/powerpoint/2010/main" val="24845364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3"/>
          <a:stretch>
            <a:fillRect/>
          </a:stretch>
        </p:blipFill>
        <p:spPr>
          <a:xfrm>
            <a:off x="-352724" y="-104648"/>
            <a:ext cx="12544724" cy="7067295"/>
          </a:xfrm>
          <a:prstGeom prst="rect">
            <a:avLst/>
          </a:prstGeom>
        </p:spPr>
      </p:pic>
      <p:sp>
        <p:nvSpPr>
          <p:cNvPr id="3" name="TextBox 2">
            <a:extLst>
              <a:ext uri="{FF2B5EF4-FFF2-40B4-BE49-F238E27FC236}">
                <a16:creationId xmlns:a16="http://schemas.microsoft.com/office/drawing/2014/main" id="{E190C0F8-3F3D-8369-FA9D-ED1E63379FB6}"/>
              </a:ext>
            </a:extLst>
          </p:cNvPr>
          <p:cNvSpPr txBox="1"/>
          <p:nvPr/>
        </p:nvSpPr>
        <p:spPr>
          <a:xfrm>
            <a:off x="816077" y="984894"/>
            <a:ext cx="6862916" cy="584775"/>
          </a:xfrm>
          <a:prstGeom prst="rect">
            <a:avLst/>
          </a:prstGeom>
          <a:noFill/>
        </p:spPr>
        <p:txBody>
          <a:bodyPr wrap="square" rtlCol="0">
            <a:spAutoFit/>
          </a:bodyPr>
          <a:lstStyle/>
          <a:p>
            <a:r>
              <a:rPr lang="en-US" sz="3200" b="1" dirty="0"/>
              <a:t>Conclusion : </a:t>
            </a:r>
          </a:p>
        </p:txBody>
      </p:sp>
      <p:sp>
        <p:nvSpPr>
          <p:cNvPr id="2" name="TextBox 1">
            <a:extLst>
              <a:ext uri="{FF2B5EF4-FFF2-40B4-BE49-F238E27FC236}">
                <a16:creationId xmlns:a16="http://schemas.microsoft.com/office/drawing/2014/main" id="{8FE35EC1-2075-097D-97FD-45CB5186DAD0}"/>
              </a:ext>
            </a:extLst>
          </p:cNvPr>
          <p:cNvSpPr txBox="1"/>
          <p:nvPr/>
        </p:nvSpPr>
        <p:spPr>
          <a:xfrm>
            <a:off x="816077" y="1569669"/>
            <a:ext cx="10618840" cy="4524315"/>
          </a:xfrm>
          <a:prstGeom prst="rect">
            <a:avLst/>
          </a:prstGeom>
          <a:noFill/>
        </p:spPr>
        <p:txBody>
          <a:bodyPr wrap="square" rtlCol="0">
            <a:spAutoFit/>
          </a:bodyPr>
          <a:lstStyle/>
          <a:p>
            <a:r>
              <a:rPr lang="en-US" i="0" dirty="0">
                <a:solidFill>
                  <a:srgbClr val="000000"/>
                </a:solidFill>
                <a:effectLst/>
                <a:latin typeface="inter-bold"/>
              </a:rPr>
              <a:t>In conclusion, the project focused on crop prediction and disease classification has yielded promising results and holds significant potential for the agricultural industry. By leveraging machine learning algorithms and utilizing key factors such as soil conditions, weather data, and other parameters, the project successfully developed models for predicting the optimal crop type to be grown and classifying diseases in potatoes, peppers, and tomatoes.</a:t>
            </a:r>
          </a:p>
          <a:p>
            <a:endParaRPr lang="en-US" dirty="0">
              <a:solidFill>
                <a:srgbClr val="000000"/>
              </a:solidFill>
              <a:latin typeface="inter-bold"/>
            </a:endParaRPr>
          </a:p>
          <a:p>
            <a:r>
              <a:rPr lang="en-US" i="0" dirty="0">
                <a:solidFill>
                  <a:srgbClr val="000000"/>
                </a:solidFill>
                <a:effectLst/>
                <a:latin typeface="inter-bold"/>
              </a:rPr>
              <a:t>The innovative aspect of the project lies in its ability to provide accurate recommendations based on data analysis, enabling farmers to make informed decisions regarding crop selection and disease management. The usability and acceptance of the innovation among the target group, primarily farmers and agricultural stakeholders, have been positive, indicating its practical relevance in the market.</a:t>
            </a:r>
          </a:p>
          <a:p>
            <a:endParaRPr lang="en-US" dirty="0">
              <a:solidFill>
                <a:srgbClr val="000000"/>
              </a:solidFill>
              <a:latin typeface="inter-bold"/>
            </a:endParaRPr>
          </a:p>
          <a:p>
            <a:r>
              <a:rPr lang="en-US" i="0" dirty="0">
                <a:solidFill>
                  <a:srgbClr val="000000"/>
                </a:solidFill>
                <a:effectLst/>
                <a:latin typeface="inter-bold"/>
              </a:rPr>
              <a:t>The project has demonstrated economic viability by optimizing resource allocation, reducing costs, increasing crop yield, and improving market access for farmers. It has the potential to generate profits through cost savings, increased productivity, and value-added services. Furthermore, the innovation promotes environmental sustainability by encouraging sustainable farming practices, reducing chemical usage, and conserving biodiversity.</a:t>
            </a:r>
          </a:p>
        </p:txBody>
      </p:sp>
    </p:spTree>
    <p:extLst>
      <p:ext uri="{BB962C8B-B14F-4D97-AF65-F5344CB8AC3E}">
        <p14:creationId xmlns:p14="http://schemas.microsoft.com/office/powerpoint/2010/main" val="3904639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2"/>
          <a:stretch>
            <a:fillRect/>
          </a:stretch>
        </p:blipFill>
        <p:spPr>
          <a:xfrm>
            <a:off x="9393" y="0"/>
            <a:ext cx="12182607" cy="6863290"/>
          </a:xfrm>
          <a:prstGeom prst="rect">
            <a:avLst/>
          </a:prstGeom>
        </p:spPr>
      </p:pic>
      <p:pic>
        <p:nvPicPr>
          <p:cNvPr id="5" name="Picture 4">
            <a:extLst>
              <a:ext uri="{FF2B5EF4-FFF2-40B4-BE49-F238E27FC236}">
                <a16:creationId xmlns:a16="http://schemas.microsoft.com/office/drawing/2014/main" id="{49DF4C18-89A5-5F80-CDEC-3C949186FC86}"/>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215148" y="1415845"/>
            <a:ext cx="5761703" cy="4321277"/>
          </a:xfrm>
          <a:prstGeom prst="rect">
            <a:avLst/>
          </a:prstGeom>
        </p:spPr>
      </p:pic>
    </p:spTree>
    <p:extLst>
      <p:ext uri="{BB962C8B-B14F-4D97-AF65-F5344CB8AC3E}">
        <p14:creationId xmlns:p14="http://schemas.microsoft.com/office/powerpoint/2010/main" val="3402051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3"/>
          <a:stretch>
            <a:fillRect/>
          </a:stretch>
        </p:blipFill>
        <p:spPr>
          <a:xfrm>
            <a:off x="9393" y="0"/>
            <a:ext cx="12182607" cy="6863290"/>
          </a:xfrm>
          <a:prstGeom prst="rect">
            <a:avLst/>
          </a:prstGeom>
        </p:spPr>
      </p:pic>
      <p:sp>
        <p:nvSpPr>
          <p:cNvPr id="3" name="TextBox 2">
            <a:extLst>
              <a:ext uri="{FF2B5EF4-FFF2-40B4-BE49-F238E27FC236}">
                <a16:creationId xmlns:a16="http://schemas.microsoft.com/office/drawing/2014/main" id="{77E03BB3-B4B6-D567-B150-FB2F774D2431}"/>
              </a:ext>
            </a:extLst>
          </p:cNvPr>
          <p:cNvSpPr txBox="1"/>
          <p:nvPr/>
        </p:nvSpPr>
        <p:spPr>
          <a:xfrm>
            <a:off x="1042219" y="1612490"/>
            <a:ext cx="7148052" cy="707886"/>
          </a:xfrm>
          <a:prstGeom prst="rect">
            <a:avLst/>
          </a:prstGeom>
          <a:noFill/>
        </p:spPr>
        <p:txBody>
          <a:bodyPr wrap="square" rtlCol="0">
            <a:spAutoFit/>
          </a:bodyPr>
          <a:lstStyle/>
          <a:p>
            <a:r>
              <a:rPr lang="en-US" sz="4000" b="1" dirty="0"/>
              <a:t>MINI PROJECT GROUP 7</a:t>
            </a:r>
          </a:p>
        </p:txBody>
      </p:sp>
      <p:pic>
        <p:nvPicPr>
          <p:cNvPr id="5" name="Picture 4">
            <a:extLst>
              <a:ext uri="{FF2B5EF4-FFF2-40B4-BE49-F238E27FC236}">
                <a16:creationId xmlns:a16="http://schemas.microsoft.com/office/drawing/2014/main" id="{A245620F-472D-9A9A-4947-F72B58E8A7B7}"/>
              </a:ext>
            </a:extLst>
          </p:cNvPr>
          <p:cNvPicPr>
            <a:picLocks noChangeAspect="1"/>
          </p:cNvPicPr>
          <p:nvPr/>
        </p:nvPicPr>
        <p:blipFill rotWithShape="1">
          <a:blip r:embed="rId4"/>
          <a:srcRect l="31130" t="37418" r="19193" b="25491"/>
          <a:stretch/>
        </p:blipFill>
        <p:spPr>
          <a:xfrm>
            <a:off x="1544104" y="2320376"/>
            <a:ext cx="7678993" cy="3225018"/>
          </a:xfrm>
          <a:prstGeom prst="rect">
            <a:avLst/>
          </a:prstGeom>
        </p:spPr>
      </p:pic>
    </p:spTree>
    <p:extLst>
      <p:ext uri="{BB962C8B-B14F-4D97-AF65-F5344CB8AC3E}">
        <p14:creationId xmlns:p14="http://schemas.microsoft.com/office/powerpoint/2010/main" val="4218072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2"/>
          <a:stretch>
            <a:fillRect/>
          </a:stretch>
        </p:blipFill>
        <p:spPr>
          <a:xfrm>
            <a:off x="9393" y="0"/>
            <a:ext cx="12182607" cy="6863290"/>
          </a:xfrm>
          <a:prstGeom prst="rect">
            <a:avLst/>
          </a:prstGeom>
        </p:spPr>
      </p:pic>
      <p:sp>
        <p:nvSpPr>
          <p:cNvPr id="2" name="TextBox 1">
            <a:extLst>
              <a:ext uri="{FF2B5EF4-FFF2-40B4-BE49-F238E27FC236}">
                <a16:creationId xmlns:a16="http://schemas.microsoft.com/office/drawing/2014/main" id="{5CF461CB-000A-35C7-9F27-96326AF7F497}"/>
              </a:ext>
            </a:extLst>
          </p:cNvPr>
          <p:cNvSpPr txBox="1"/>
          <p:nvPr/>
        </p:nvSpPr>
        <p:spPr>
          <a:xfrm>
            <a:off x="1128071" y="1162604"/>
            <a:ext cx="4073913" cy="523220"/>
          </a:xfrm>
          <a:prstGeom prst="rect">
            <a:avLst/>
          </a:prstGeom>
          <a:noFill/>
        </p:spPr>
        <p:txBody>
          <a:bodyPr wrap="square" rtlCol="0">
            <a:spAutoFit/>
          </a:bodyPr>
          <a:lstStyle/>
          <a:p>
            <a:r>
              <a:rPr lang="en-US" sz="2800" b="1" dirty="0">
                <a:latin typeface="Chewy" panose="020B0604020202020204" charset="0"/>
              </a:rPr>
              <a:t>Problem Statement : </a:t>
            </a:r>
          </a:p>
        </p:txBody>
      </p:sp>
      <p:sp>
        <p:nvSpPr>
          <p:cNvPr id="3" name="TextBox 2">
            <a:extLst>
              <a:ext uri="{FF2B5EF4-FFF2-40B4-BE49-F238E27FC236}">
                <a16:creationId xmlns:a16="http://schemas.microsoft.com/office/drawing/2014/main" id="{B5478AEB-5305-6A14-498B-2E37A2048F6D}"/>
              </a:ext>
            </a:extLst>
          </p:cNvPr>
          <p:cNvSpPr txBox="1"/>
          <p:nvPr/>
        </p:nvSpPr>
        <p:spPr>
          <a:xfrm>
            <a:off x="1128071" y="1685824"/>
            <a:ext cx="9707077" cy="4199611"/>
          </a:xfrm>
          <a:prstGeom prst="rect">
            <a:avLst/>
          </a:prstGeom>
          <a:noFill/>
        </p:spPr>
        <p:txBody>
          <a:bodyPr wrap="square" rtlCol="0">
            <a:spAutoFit/>
          </a:bodyPr>
          <a:lstStyle/>
          <a:p>
            <a:pPr marL="342900" indent="-342900">
              <a:lnSpc>
                <a:spcPct val="150000"/>
              </a:lnSpc>
              <a:buFont typeface="Wingdings" panose="05000000000000000000" pitchFamily="2" charset="2"/>
              <a:buChar char="Ø"/>
            </a:pPr>
            <a:r>
              <a:rPr lang="en-US" sz="2000" dirty="0">
                <a:solidFill>
                  <a:srgbClr val="252525"/>
                </a:solidFill>
                <a:effectLst/>
              </a:rPr>
              <a:t>Many farmers in India don’t know what type of crops they need to grow on their farm depending on their soil conditions and the water resources available in their village.</a:t>
            </a:r>
          </a:p>
          <a:p>
            <a:pPr marL="342900" indent="-342900">
              <a:lnSpc>
                <a:spcPct val="150000"/>
              </a:lnSpc>
              <a:buFont typeface="Wingdings" panose="05000000000000000000" pitchFamily="2" charset="2"/>
              <a:buChar char="Ø"/>
            </a:pPr>
            <a:r>
              <a:rPr lang="en-US" sz="2000" dirty="0">
                <a:solidFill>
                  <a:srgbClr val="252525"/>
                </a:solidFill>
                <a:effectLst/>
              </a:rPr>
              <a:t>Due to these unknown conditions, they try to grow different types of crops but fail to harvest a good yield.</a:t>
            </a:r>
          </a:p>
          <a:p>
            <a:pPr marL="342900" indent="-342900">
              <a:lnSpc>
                <a:spcPct val="150000"/>
              </a:lnSpc>
              <a:buFont typeface="Wingdings" panose="05000000000000000000" pitchFamily="2" charset="2"/>
              <a:buChar char="Ø"/>
            </a:pPr>
            <a:r>
              <a:rPr lang="en-US" sz="2000" dirty="0">
                <a:solidFill>
                  <a:srgbClr val="252525"/>
                </a:solidFill>
              </a:rPr>
              <a:t>They don’t know what type of disease their crops are suffering with.</a:t>
            </a:r>
            <a:endParaRPr lang="en-US" sz="2000" dirty="0">
              <a:solidFill>
                <a:srgbClr val="252525"/>
              </a:solidFill>
              <a:effectLst/>
            </a:endParaRPr>
          </a:p>
          <a:p>
            <a:pPr marL="342900" indent="-342900">
              <a:lnSpc>
                <a:spcPct val="150000"/>
              </a:lnSpc>
              <a:buFont typeface="Wingdings" panose="05000000000000000000" pitchFamily="2" charset="2"/>
              <a:buChar char="Ø"/>
            </a:pPr>
            <a:r>
              <a:rPr lang="en-US" sz="2000" dirty="0">
                <a:solidFill>
                  <a:srgbClr val="252525"/>
                </a:solidFill>
                <a:effectLst/>
              </a:rPr>
              <a:t>They don’t know </a:t>
            </a:r>
            <a:r>
              <a:rPr lang="en-US" sz="2000" dirty="0">
                <a:solidFill>
                  <a:srgbClr val="252525"/>
                </a:solidFill>
              </a:rPr>
              <a:t>what type of pesticides, insecticides and fertilizers that crops in the farm require. </a:t>
            </a:r>
            <a:endParaRPr lang="en-US" sz="2000" dirty="0">
              <a:solidFill>
                <a:srgbClr val="252525"/>
              </a:solidFill>
              <a:effectLst/>
            </a:endParaRPr>
          </a:p>
          <a:p>
            <a:pPr marL="342900" indent="-342900">
              <a:lnSpc>
                <a:spcPct val="150000"/>
              </a:lnSpc>
              <a:buFont typeface="Wingdings" panose="05000000000000000000" pitchFamily="2" charset="2"/>
              <a:buChar char="Ø"/>
            </a:pPr>
            <a:r>
              <a:rPr lang="en-US" sz="2000" dirty="0">
                <a:solidFill>
                  <a:srgbClr val="252525"/>
                </a:solidFill>
                <a:effectLst/>
              </a:rPr>
              <a:t>This makes them to spend money on large amounts of fertilizer's, pesticides, and insecticides unnecessarily also damages crop which even don’t require.</a:t>
            </a:r>
          </a:p>
        </p:txBody>
      </p:sp>
    </p:spTree>
    <p:extLst>
      <p:ext uri="{BB962C8B-B14F-4D97-AF65-F5344CB8AC3E}">
        <p14:creationId xmlns:p14="http://schemas.microsoft.com/office/powerpoint/2010/main" val="3398393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2"/>
          <a:stretch>
            <a:fillRect/>
          </a:stretch>
        </p:blipFill>
        <p:spPr>
          <a:xfrm>
            <a:off x="-9832" y="0"/>
            <a:ext cx="12182607" cy="6863290"/>
          </a:xfrm>
          <a:prstGeom prst="rect">
            <a:avLst/>
          </a:prstGeom>
        </p:spPr>
      </p:pic>
      <p:sp>
        <p:nvSpPr>
          <p:cNvPr id="3" name="TextBox 2">
            <a:extLst>
              <a:ext uri="{FF2B5EF4-FFF2-40B4-BE49-F238E27FC236}">
                <a16:creationId xmlns:a16="http://schemas.microsoft.com/office/drawing/2014/main" id="{E190C0F8-3F3D-8369-FA9D-ED1E63379FB6}"/>
              </a:ext>
            </a:extLst>
          </p:cNvPr>
          <p:cNvSpPr txBox="1"/>
          <p:nvPr/>
        </p:nvSpPr>
        <p:spPr>
          <a:xfrm>
            <a:off x="1140542" y="1307690"/>
            <a:ext cx="6862916" cy="584775"/>
          </a:xfrm>
          <a:prstGeom prst="rect">
            <a:avLst/>
          </a:prstGeom>
          <a:noFill/>
        </p:spPr>
        <p:txBody>
          <a:bodyPr wrap="square" rtlCol="0">
            <a:spAutoFit/>
          </a:bodyPr>
          <a:lstStyle/>
          <a:p>
            <a:r>
              <a:rPr lang="en-US" sz="3200" b="1" dirty="0"/>
              <a:t>DATASETS : </a:t>
            </a:r>
          </a:p>
        </p:txBody>
      </p:sp>
      <p:sp>
        <p:nvSpPr>
          <p:cNvPr id="4" name="TextBox 3">
            <a:extLst>
              <a:ext uri="{FF2B5EF4-FFF2-40B4-BE49-F238E27FC236}">
                <a16:creationId xmlns:a16="http://schemas.microsoft.com/office/drawing/2014/main" id="{848BE726-3DC4-6C7E-E1D9-0C0AA9BB9A7C}"/>
              </a:ext>
            </a:extLst>
          </p:cNvPr>
          <p:cNvSpPr txBox="1"/>
          <p:nvPr/>
        </p:nvSpPr>
        <p:spPr>
          <a:xfrm>
            <a:off x="1140542" y="1892465"/>
            <a:ext cx="8947355" cy="1200329"/>
          </a:xfrm>
          <a:prstGeom prst="rect">
            <a:avLst/>
          </a:prstGeom>
          <a:noFill/>
        </p:spPr>
        <p:txBody>
          <a:bodyPr wrap="square" rtlCol="0">
            <a:spAutoFit/>
          </a:bodyPr>
          <a:lstStyle/>
          <a:p>
            <a:r>
              <a:rPr lang="en-US" sz="3600" b="1" dirty="0"/>
              <a:t>1) Crop Prediction :</a:t>
            </a:r>
          </a:p>
          <a:p>
            <a:r>
              <a:rPr lang="en-US" sz="3600" dirty="0"/>
              <a:t>Crop Prediction Data, CSV file format</a:t>
            </a:r>
          </a:p>
        </p:txBody>
      </p:sp>
      <p:pic>
        <p:nvPicPr>
          <p:cNvPr id="5" name="Picture 4">
            <a:extLst>
              <a:ext uri="{FF2B5EF4-FFF2-40B4-BE49-F238E27FC236}">
                <a16:creationId xmlns:a16="http://schemas.microsoft.com/office/drawing/2014/main" id="{25508C91-55B9-64BF-CEBD-1B18B48C1BE2}"/>
              </a:ext>
            </a:extLst>
          </p:cNvPr>
          <p:cNvPicPr>
            <a:picLocks noChangeAspect="1"/>
          </p:cNvPicPr>
          <p:nvPr/>
        </p:nvPicPr>
        <p:blipFill rotWithShape="1">
          <a:blip r:embed="rId3"/>
          <a:srcRect l="1936" t="23799" r="50806" b="12831"/>
          <a:stretch/>
        </p:blipFill>
        <p:spPr>
          <a:xfrm>
            <a:off x="1514168" y="3200155"/>
            <a:ext cx="3284954" cy="2477730"/>
          </a:xfrm>
          <a:prstGeom prst="rect">
            <a:avLst/>
          </a:prstGeom>
        </p:spPr>
      </p:pic>
      <p:pic>
        <p:nvPicPr>
          <p:cNvPr id="9" name="Picture 8">
            <a:extLst>
              <a:ext uri="{FF2B5EF4-FFF2-40B4-BE49-F238E27FC236}">
                <a16:creationId xmlns:a16="http://schemas.microsoft.com/office/drawing/2014/main" id="{301C48B2-867B-2307-841E-BFCACA6B3C97}"/>
              </a:ext>
            </a:extLst>
          </p:cNvPr>
          <p:cNvPicPr>
            <a:picLocks noChangeAspect="1"/>
          </p:cNvPicPr>
          <p:nvPr/>
        </p:nvPicPr>
        <p:blipFill rotWithShape="1">
          <a:blip r:embed="rId4"/>
          <a:srcRect l="2984" t="27595" r="51129" b="12258"/>
          <a:stretch/>
        </p:blipFill>
        <p:spPr>
          <a:xfrm>
            <a:off x="5158858" y="3200155"/>
            <a:ext cx="3360534" cy="2477729"/>
          </a:xfrm>
          <a:prstGeom prst="rect">
            <a:avLst/>
          </a:prstGeom>
        </p:spPr>
      </p:pic>
    </p:spTree>
    <p:extLst>
      <p:ext uri="{BB962C8B-B14F-4D97-AF65-F5344CB8AC3E}">
        <p14:creationId xmlns:p14="http://schemas.microsoft.com/office/powerpoint/2010/main" val="770450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2"/>
          <a:stretch>
            <a:fillRect/>
          </a:stretch>
        </p:blipFill>
        <p:spPr>
          <a:xfrm>
            <a:off x="9392" y="0"/>
            <a:ext cx="12182607" cy="6863290"/>
          </a:xfrm>
          <a:prstGeom prst="rect">
            <a:avLst/>
          </a:prstGeom>
        </p:spPr>
      </p:pic>
      <p:sp>
        <p:nvSpPr>
          <p:cNvPr id="3" name="TextBox 2">
            <a:extLst>
              <a:ext uri="{FF2B5EF4-FFF2-40B4-BE49-F238E27FC236}">
                <a16:creationId xmlns:a16="http://schemas.microsoft.com/office/drawing/2014/main" id="{E190C0F8-3F3D-8369-FA9D-ED1E63379FB6}"/>
              </a:ext>
            </a:extLst>
          </p:cNvPr>
          <p:cNvSpPr txBox="1"/>
          <p:nvPr/>
        </p:nvSpPr>
        <p:spPr>
          <a:xfrm>
            <a:off x="1140542" y="1307690"/>
            <a:ext cx="6862916" cy="584775"/>
          </a:xfrm>
          <a:prstGeom prst="rect">
            <a:avLst/>
          </a:prstGeom>
          <a:noFill/>
        </p:spPr>
        <p:txBody>
          <a:bodyPr wrap="square" rtlCol="0">
            <a:spAutoFit/>
          </a:bodyPr>
          <a:lstStyle/>
          <a:p>
            <a:r>
              <a:rPr lang="en-US" sz="3200" b="1" dirty="0"/>
              <a:t>DATASETS : </a:t>
            </a:r>
          </a:p>
        </p:txBody>
      </p:sp>
      <p:sp>
        <p:nvSpPr>
          <p:cNvPr id="4" name="TextBox 3">
            <a:extLst>
              <a:ext uri="{FF2B5EF4-FFF2-40B4-BE49-F238E27FC236}">
                <a16:creationId xmlns:a16="http://schemas.microsoft.com/office/drawing/2014/main" id="{848BE726-3DC4-6C7E-E1D9-0C0AA9BB9A7C}"/>
              </a:ext>
            </a:extLst>
          </p:cNvPr>
          <p:cNvSpPr txBox="1"/>
          <p:nvPr/>
        </p:nvSpPr>
        <p:spPr>
          <a:xfrm>
            <a:off x="1140542" y="1892465"/>
            <a:ext cx="8947355" cy="1754326"/>
          </a:xfrm>
          <a:prstGeom prst="rect">
            <a:avLst/>
          </a:prstGeom>
          <a:noFill/>
        </p:spPr>
        <p:txBody>
          <a:bodyPr wrap="square" rtlCol="0">
            <a:spAutoFit/>
          </a:bodyPr>
          <a:lstStyle/>
          <a:p>
            <a:r>
              <a:rPr lang="en-US" sz="3600" b="1" dirty="0"/>
              <a:t>2) Crop Disease Classification :</a:t>
            </a:r>
          </a:p>
          <a:p>
            <a:r>
              <a:rPr lang="en-US" sz="3600" dirty="0"/>
              <a:t>Crop Disease Classification Data, CSV file format</a:t>
            </a:r>
          </a:p>
        </p:txBody>
      </p:sp>
      <p:pic>
        <p:nvPicPr>
          <p:cNvPr id="5" name="Picture 4">
            <a:extLst>
              <a:ext uri="{FF2B5EF4-FFF2-40B4-BE49-F238E27FC236}">
                <a16:creationId xmlns:a16="http://schemas.microsoft.com/office/drawing/2014/main" id="{7D8A9D8A-3141-54CA-C9E0-A3A88F97C04A}"/>
              </a:ext>
            </a:extLst>
          </p:cNvPr>
          <p:cNvPicPr>
            <a:picLocks noChangeAspect="1"/>
          </p:cNvPicPr>
          <p:nvPr/>
        </p:nvPicPr>
        <p:blipFill rotWithShape="1">
          <a:blip r:embed="rId3"/>
          <a:srcRect l="13064" t="15484" r="1049" b="6093"/>
          <a:stretch/>
        </p:blipFill>
        <p:spPr>
          <a:xfrm>
            <a:off x="1602658" y="3778766"/>
            <a:ext cx="4011561" cy="2060398"/>
          </a:xfrm>
          <a:prstGeom prst="rect">
            <a:avLst/>
          </a:prstGeom>
        </p:spPr>
      </p:pic>
      <p:pic>
        <p:nvPicPr>
          <p:cNvPr id="10" name="Picture 9">
            <a:extLst>
              <a:ext uri="{FF2B5EF4-FFF2-40B4-BE49-F238E27FC236}">
                <a16:creationId xmlns:a16="http://schemas.microsoft.com/office/drawing/2014/main" id="{C9D70D0A-705D-2993-9AA7-A9096F47400C}"/>
              </a:ext>
            </a:extLst>
          </p:cNvPr>
          <p:cNvPicPr>
            <a:picLocks noChangeAspect="1"/>
          </p:cNvPicPr>
          <p:nvPr/>
        </p:nvPicPr>
        <p:blipFill rotWithShape="1">
          <a:blip r:embed="rId4"/>
          <a:srcRect l="13146" t="16487" r="1693" b="5520"/>
          <a:stretch/>
        </p:blipFill>
        <p:spPr>
          <a:xfrm>
            <a:off x="6096000" y="3778766"/>
            <a:ext cx="4011561" cy="2066562"/>
          </a:xfrm>
          <a:prstGeom prst="rect">
            <a:avLst/>
          </a:prstGeom>
        </p:spPr>
      </p:pic>
    </p:spTree>
    <p:extLst>
      <p:ext uri="{BB962C8B-B14F-4D97-AF65-F5344CB8AC3E}">
        <p14:creationId xmlns:p14="http://schemas.microsoft.com/office/powerpoint/2010/main" val="2652338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2"/>
          <a:stretch>
            <a:fillRect/>
          </a:stretch>
        </p:blipFill>
        <p:spPr>
          <a:xfrm>
            <a:off x="9393" y="0"/>
            <a:ext cx="12182607" cy="6863290"/>
          </a:xfrm>
          <a:prstGeom prst="rect">
            <a:avLst/>
          </a:prstGeom>
        </p:spPr>
      </p:pic>
      <p:pic>
        <p:nvPicPr>
          <p:cNvPr id="3" name="Picture 2">
            <a:extLst>
              <a:ext uri="{FF2B5EF4-FFF2-40B4-BE49-F238E27FC236}">
                <a16:creationId xmlns:a16="http://schemas.microsoft.com/office/drawing/2014/main" id="{A76B7A3B-004E-033F-F6A7-422538BF88E4}"/>
              </a:ext>
            </a:extLst>
          </p:cNvPr>
          <p:cNvPicPr>
            <a:picLocks noChangeAspect="1"/>
          </p:cNvPicPr>
          <p:nvPr/>
        </p:nvPicPr>
        <p:blipFill>
          <a:blip r:embed="rId3"/>
          <a:stretch>
            <a:fillRect/>
          </a:stretch>
        </p:blipFill>
        <p:spPr>
          <a:xfrm>
            <a:off x="2497392" y="1231488"/>
            <a:ext cx="6282814" cy="4712111"/>
          </a:xfrm>
          <a:prstGeom prst="rect">
            <a:avLst/>
          </a:prstGeom>
        </p:spPr>
      </p:pic>
    </p:spTree>
    <p:extLst>
      <p:ext uri="{BB962C8B-B14F-4D97-AF65-F5344CB8AC3E}">
        <p14:creationId xmlns:p14="http://schemas.microsoft.com/office/powerpoint/2010/main" val="24585766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3"/>
          <a:stretch>
            <a:fillRect/>
          </a:stretch>
        </p:blipFill>
        <p:spPr>
          <a:xfrm>
            <a:off x="24411" y="-5290"/>
            <a:ext cx="12182607" cy="6863290"/>
          </a:xfrm>
          <a:prstGeom prst="rect">
            <a:avLst/>
          </a:prstGeom>
        </p:spPr>
      </p:pic>
      <p:sp>
        <p:nvSpPr>
          <p:cNvPr id="3" name="TextBox 2">
            <a:extLst>
              <a:ext uri="{FF2B5EF4-FFF2-40B4-BE49-F238E27FC236}">
                <a16:creationId xmlns:a16="http://schemas.microsoft.com/office/drawing/2014/main" id="{E190C0F8-3F3D-8369-FA9D-ED1E63379FB6}"/>
              </a:ext>
            </a:extLst>
          </p:cNvPr>
          <p:cNvSpPr txBox="1"/>
          <p:nvPr/>
        </p:nvSpPr>
        <p:spPr>
          <a:xfrm>
            <a:off x="1140542" y="1307690"/>
            <a:ext cx="6862916" cy="584775"/>
          </a:xfrm>
          <a:prstGeom prst="rect">
            <a:avLst/>
          </a:prstGeom>
          <a:noFill/>
        </p:spPr>
        <p:txBody>
          <a:bodyPr wrap="square" rtlCol="0">
            <a:spAutoFit/>
          </a:bodyPr>
          <a:lstStyle/>
          <a:p>
            <a:r>
              <a:rPr lang="en-US" sz="3200" b="1" dirty="0"/>
              <a:t>MODULES: </a:t>
            </a:r>
          </a:p>
        </p:txBody>
      </p:sp>
      <p:sp>
        <p:nvSpPr>
          <p:cNvPr id="4" name="TextBox 3">
            <a:extLst>
              <a:ext uri="{FF2B5EF4-FFF2-40B4-BE49-F238E27FC236}">
                <a16:creationId xmlns:a16="http://schemas.microsoft.com/office/drawing/2014/main" id="{848BE726-3DC4-6C7E-E1D9-0C0AA9BB9A7C}"/>
              </a:ext>
            </a:extLst>
          </p:cNvPr>
          <p:cNvSpPr txBox="1"/>
          <p:nvPr/>
        </p:nvSpPr>
        <p:spPr>
          <a:xfrm>
            <a:off x="1140542" y="1892465"/>
            <a:ext cx="9429135" cy="646331"/>
          </a:xfrm>
          <a:prstGeom prst="rect">
            <a:avLst/>
          </a:prstGeom>
          <a:noFill/>
        </p:spPr>
        <p:txBody>
          <a:bodyPr wrap="square" rtlCol="0">
            <a:spAutoFit/>
          </a:bodyPr>
          <a:lstStyle/>
          <a:p>
            <a:pPr marL="742950" indent="-742950">
              <a:buAutoNum type="arabicParenR"/>
            </a:pPr>
            <a:r>
              <a:rPr lang="en-US" sz="3600" b="1" dirty="0"/>
              <a:t>Crop Prediction :</a:t>
            </a:r>
          </a:p>
        </p:txBody>
      </p:sp>
      <p:sp>
        <p:nvSpPr>
          <p:cNvPr id="2" name="TextBox 1">
            <a:extLst>
              <a:ext uri="{FF2B5EF4-FFF2-40B4-BE49-F238E27FC236}">
                <a16:creationId xmlns:a16="http://schemas.microsoft.com/office/drawing/2014/main" id="{8FE35EC1-2075-097D-97FD-45CB5186DAD0}"/>
              </a:ext>
            </a:extLst>
          </p:cNvPr>
          <p:cNvSpPr txBox="1"/>
          <p:nvPr/>
        </p:nvSpPr>
        <p:spPr>
          <a:xfrm>
            <a:off x="1376624" y="2538796"/>
            <a:ext cx="4719376" cy="4093428"/>
          </a:xfrm>
          <a:prstGeom prst="rect">
            <a:avLst/>
          </a:prstGeom>
          <a:noFill/>
        </p:spPr>
        <p:txBody>
          <a:bodyPr wrap="square" rtlCol="0">
            <a:spAutoFit/>
          </a:bodyPr>
          <a:lstStyle/>
          <a:p>
            <a:r>
              <a:rPr lang="en-US" sz="2000" b="1" dirty="0"/>
              <a:t>1) Decision Tree</a:t>
            </a:r>
          </a:p>
          <a:p>
            <a:pPr algn="just">
              <a:buFont typeface="Arial" panose="020B0604020202020204" pitchFamily="34" charset="0"/>
              <a:buChar char="•"/>
            </a:pPr>
            <a:r>
              <a:rPr lang="en-US" sz="1600" b="1" dirty="0"/>
              <a:t> </a:t>
            </a:r>
            <a:r>
              <a:rPr lang="en-US" sz="1600" b="1" i="0" dirty="0">
                <a:solidFill>
                  <a:srgbClr val="000000"/>
                </a:solidFill>
                <a:effectLst/>
                <a:latin typeface="inter-bold"/>
              </a:rPr>
              <a:t>Step-1:</a:t>
            </a:r>
            <a:r>
              <a:rPr lang="en-US" sz="1600" b="0" i="0" dirty="0">
                <a:solidFill>
                  <a:srgbClr val="000000"/>
                </a:solidFill>
                <a:effectLst/>
                <a:latin typeface="inter-regular"/>
              </a:rPr>
              <a:t> Begin the tree with the root node, says S, which contains the complete dataset.</a:t>
            </a:r>
          </a:p>
          <a:p>
            <a:pPr algn="just">
              <a:buFont typeface="Arial" panose="020B0604020202020204" pitchFamily="34" charset="0"/>
              <a:buChar char="•"/>
            </a:pPr>
            <a:r>
              <a:rPr lang="en-US" sz="1600" b="1" i="0" dirty="0">
                <a:solidFill>
                  <a:srgbClr val="000000"/>
                </a:solidFill>
                <a:effectLst/>
                <a:latin typeface="inter-bold"/>
              </a:rPr>
              <a:t>Step-2:</a:t>
            </a:r>
            <a:r>
              <a:rPr lang="en-US" sz="1600" b="0" i="0" dirty="0">
                <a:solidFill>
                  <a:srgbClr val="000000"/>
                </a:solidFill>
                <a:effectLst/>
                <a:latin typeface="inter-regular"/>
              </a:rPr>
              <a:t> Find the best attribute in the dataset using </a:t>
            </a:r>
            <a:r>
              <a:rPr lang="en-US" sz="1600" b="1" i="0" dirty="0">
                <a:solidFill>
                  <a:srgbClr val="000000"/>
                </a:solidFill>
                <a:effectLst/>
                <a:latin typeface="inter-bold"/>
              </a:rPr>
              <a:t>Attribute Selection Measure (ASM).</a:t>
            </a:r>
            <a:endParaRPr lang="en-US" sz="1600" b="0" i="0" dirty="0">
              <a:solidFill>
                <a:srgbClr val="000000"/>
              </a:solidFill>
              <a:effectLst/>
              <a:latin typeface="inter-regular"/>
            </a:endParaRPr>
          </a:p>
          <a:p>
            <a:pPr algn="just">
              <a:buFont typeface="Arial" panose="020B0604020202020204" pitchFamily="34" charset="0"/>
              <a:buChar char="•"/>
            </a:pPr>
            <a:r>
              <a:rPr lang="en-US" sz="1600" b="1" i="0" dirty="0">
                <a:solidFill>
                  <a:srgbClr val="000000"/>
                </a:solidFill>
                <a:effectLst/>
                <a:latin typeface="inter-bold"/>
              </a:rPr>
              <a:t>Step-3:</a:t>
            </a:r>
            <a:r>
              <a:rPr lang="en-US" sz="1600" b="0" i="0" dirty="0">
                <a:solidFill>
                  <a:srgbClr val="000000"/>
                </a:solidFill>
                <a:effectLst/>
                <a:latin typeface="inter-regular"/>
              </a:rPr>
              <a:t> Divide the S into subsets that contains possible values for the best attributes.</a:t>
            </a:r>
          </a:p>
          <a:p>
            <a:pPr algn="just">
              <a:buFont typeface="Arial" panose="020B0604020202020204" pitchFamily="34" charset="0"/>
              <a:buChar char="•"/>
            </a:pPr>
            <a:r>
              <a:rPr lang="en-US" sz="1600" b="1" i="0" dirty="0">
                <a:solidFill>
                  <a:srgbClr val="000000"/>
                </a:solidFill>
                <a:effectLst/>
                <a:latin typeface="inter-bold"/>
              </a:rPr>
              <a:t>Step-4:</a:t>
            </a:r>
            <a:r>
              <a:rPr lang="en-US" sz="1600" b="0" i="0" dirty="0">
                <a:solidFill>
                  <a:srgbClr val="000000"/>
                </a:solidFill>
                <a:effectLst/>
                <a:latin typeface="inter-regular"/>
              </a:rPr>
              <a:t> Generate the decision tree node, which contains the best attribute.</a:t>
            </a:r>
          </a:p>
          <a:p>
            <a:pPr algn="just">
              <a:buFont typeface="Arial" panose="020B0604020202020204" pitchFamily="34" charset="0"/>
              <a:buChar char="•"/>
            </a:pPr>
            <a:r>
              <a:rPr lang="en-US" sz="1600" b="1" i="0" dirty="0">
                <a:solidFill>
                  <a:srgbClr val="000000"/>
                </a:solidFill>
                <a:effectLst/>
                <a:latin typeface="inter-bold"/>
              </a:rPr>
              <a:t>Step-5:</a:t>
            </a:r>
            <a:r>
              <a:rPr lang="en-US" sz="1600" b="0" i="0" dirty="0">
                <a:solidFill>
                  <a:srgbClr val="000000"/>
                </a:solidFill>
                <a:effectLst/>
                <a:latin typeface="inter-regular"/>
              </a:rPr>
              <a:t> Recursively make new decision trees using the subsets of the dataset created in step -3. Continue this process until a stage is reached where you cannot further classify the nodes and called the final node as a leaf node.</a:t>
            </a:r>
          </a:p>
          <a:p>
            <a:endParaRPr lang="en-US" sz="1600" b="1" dirty="0"/>
          </a:p>
          <a:p>
            <a:endParaRPr lang="en-US" sz="1600" b="1" dirty="0"/>
          </a:p>
        </p:txBody>
      </p:sp>
      <p:sp>
        <p:nvSpPr>
          <p:cNvPr id="5" name="TextBox 4">
            <a:extLst>
              <a:ext uri="{FF2B5EF4-FFF2-40B4-BE49-F238E27FC236}">
                <a16:creationId xmlns:a16="http://schemas.microsoft.com/office/drawing/2014/main" id="{82789530-99F3-01C3-D972-B02DD449B600}"/>
              </a:ext>
            </a:extLst>
          </p:cNvPr>
          <p:cNvSpPr txBox="1"/>
          <p:nvPr/>
        </p:nvSpPr>
        <p:spPr>
          <a:xfrm>
            <a:off x="6332082" y="2538796"/>
            <a:ext cx="4719376" cy="3354765"/>
          </a:xfrm>
          <a:prstGeom prst="rect">
            <a:avLst/>
          </a:prstGeom>
          <a:noFill/>
        </p:spPr>
        <p:txBody>
          <a:bodyPr wrap="square" rtlCol="0">
            <a:spAutoFit/>
          </a:bodyPr>
          <a:lstStyle/>
          <a:p>
            <a:r>
              <a:rPr lang="en-US" sz="2000" b="1" i="0" dirty="0">
                <a:solidFill>
                  <a:srgbClr val="333333"/>
                </a:solidFill>
                <a:effectLst/>
                <a:latin typeface="inter-regular"/>
              </a:rPr>
              <a:t>Example</a:t>
            </a:r>
          </a:p>
          <a:p>
            <a:r>
              <a:rPr lang="en-US" sz="1600" b="1" i="0" dirty="0">
                <a:solidFill>
                  <a:srgbClr val="333333"/>
                </a:solidFill>
                <a:effectLst/>
                <a:latin typeface="inter-regular"/>
              </a:rPr>
              <a:t>1) </a:t>
            </a:r>
            <a:r>
              <a:rPr lang="en-US" sz="1600" b="0" i="0" dirty="0">
                <a:solidFill>
                  <a:srgbClr val="333333"/>
                </a:solidFill>
                <a:effectLst/>
                <a:latin typeface="inter-regular"/>
              </a:rPr>
              <a:t>Suppose there is a candidate who has a job offer and wants to decide whether he should accept the offer or Not. </a:t>
            </a:r>
          </a:p>
          <a:p>
            <a:r>
              <a:rPr lang="en-US" sz="1600" b="1" i="0" dirty="0">
                <a:solidFill>
                  <a:srgbClr val="333333"/>
                </a:solidFill>
                <a:effectLst/>
                <a:latin typeface="inter-regular"/>
              </a:rPr>
              <a:t>2) </a:t>
            </a:r>
            <a:r>
              <a:rPr lang="en-US" sz="1600" b="0" i="0" dirty="0">
                <a:solidFill>
                  <a:srgbClr val="333333"/>
                </a:solidFill>
                <a:effectLst/>
                <a:latin typeface="inter-regular"/>
              </a:rPr>
              <a:t>So, to solve this problem, the decision tree starts with the root node (Salary attribute by ASM). </a:t>
            </a:r>
          </a:p>
          <a:p>
            <a:r>
              <a:rPr lang="en-US" sz="1600" b="1" i="0" dirty="0">
                <a:solidFill>
                  <a:srgbClr val="333333"/>
                </a:solidFill>
                <a:effectLst/>
                <a:latin typeface="inter-regular"/>
              </a:rPr>
              <a:t>3) </a:t>
            </a:r>
            <a:r>
              <a:rPr lang="en-US" sz="1600" b="0" i="0" dirty="0">
                <a:solidFill>
                  <a:srgbClr val="333333"/>
                </a:solidFill>
                <a:effectLst/>
                <a:latin typeface="inter-regular"/>
              </a:rPr>
              <a:t>The root node splits further into the next decision node (distance from the office) and one leaf node based on the corresponding labels. </a:t>
            </a:r>
          </a:p>
          <a:p>
            <a:r>
              <a:rPr lang="en-US" sz="1600" b="1" i="0" dirty="0">
                <a:solidFill>
                  <a:srgbClr val="333333"/>
                </a:solidFill>
                <a:effectLst/>
                <a:latin typeface="inter-regular"/>
              </a:rPr>
              <a:t>4) </a:t>
            </a:r>
            <a:r>
              <a:rPr lang="en-US" sz="1600" b="0" i="0" dirty="0">
                <a:solidFill>
                  <a:srgbClr val="333333"/>
                </a:solidFill>
                <a:effectLst/>
                <a:latin typeface="inter-regular"/>
              </a:rPr>
              <a:t>The next decision node further gets split into one decision node (Cab facility) and one leaf node. </a:t>
            </a:r>
          </a:p>
          <a:p>
            <a:r>
              <a:rPr lang="en-US" sz="1600" b="1" i="0" dirty="0">
                <a:solidFill>
                  <a:srgbClr val="333333"/>
                </a:solidFill>
                <a:effectLst/>
                <a:latin typeface="inter-regular"/>
              </a:rPr>
              <a:t>5) </a:t>
            </a:r>
            <a:r>
              <a:rPr lang="en-US" sz="1600" b="0" i="0" dirty="0">
                <a:solidFill>
                  <a:srgbClr val="333333"/>
                </a:solidFill>
                <a:effectLst/>
                <a:latin typeface="inter-regular"/>
              </a:rPr>
              <a:t>Finally, the decision node splits into two leaf nodes (Accepted offers and Declined offer).</a:t>
            </a:r>
            <a:endParaRPr lang="en-US" sz="1600" b="1" dirty="0"/>
          </a:p>
        </p:txBody>
      </p:sp>
    </p:spTree>
    <p:extLst>
      <p:ext uri="{BB962C8B-B14F-4D97-AF65-F5344CB8AC3E}">
        <p14:creationId xmlns:p14="http://schemas.microsoft.com/office/powerpoint/2010/main" val="14370923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2"/>
          <a:stretch>
            <a:fillRect/>
          </a:stretch>
        </p:blipFill>
        <p:spPr>
          <a:xfrm>
            <a:off x="9392" y="0"/>
            <a:ext cx="12182607" cy="6863290"/>
          </a:xfrm>
          <a:prstGeom prst="rect">
            <a:avLst/>
          </a:prstGeom>
        </p:spPr>
      </p:pic>
      <p:pic>
        <p:nvPicPr>
          <p:cNvPr id="1026" name="Picture 2" descr="Decision Tree Classification Algorithm">
            <a:extLst>
              <a:ext uri="{FF2B5EF4-FFF2-40B4-BE49-F238E27FC236}">
                <a16:creationId xmlns:a16="http://schemas.microsoft.com/office/drawing/2014/main" id="{ADBB3D91-0E0C-1C9B-26A6-FE8B6C783A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6456" y="1483806"/>
            <a:ext cx="5179088" cy="4143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2484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with medium confidence">
            <a:extLst>
              <a:ext uri="{FF2B5EF4-FFF2-40B4-BE49-F238E27FC236}">
                <a16:creationId xmlns:a16="http://schemas.microsoft.com/office/drawing/2014/main" id="{A09F6374-BC9C-1DC6-6C86-452A60828752}"/>
              </a:ext>
            </a:extLst>
          </p:cNvPr>
          <p:cNvPicPr>
            <a:picLocks noChangeAspect="1"/>
          </p:cNvPicPr>
          <p:nvPr/>
        </p:nvPicPr>
        <p:blipFill>
          <a:blip r:embed="rId3"/>
          <a:stretch>
            <a:fillRect/>
          </a:stretch>
        </p:blipFill>
        <p:spPr>
          <a:xfrm>
            <a:off x="24411" y="-5290"/>
            <a:ext cx="12182607" cy="6863290"/>
          </a:xfrm>
          <a:prstGeom prst="rect">
            <a:avLst/>
          </a:prstGeom>
        </p:spPr>
      </p:pic>
      <p:sp>
        <p:nvSpPr>
          <p:cNvPr id="3" name="TextBox 2">
            <a:extLst>
              <a:ext uri="{FF2B5EF4-FFF2-40B4-BE49-F238E27FC236}">
                <a16:creationId xmlns:a16="http://schemas.microsoft.com/office/drawing/2014/main" id="{E190C0F8-3F3D-8369-FA9D-ED1E63379FB6}"/>
              </a:ext>
            </a:extLst>
          </p:cNvPr>
          <p:cNvSpPr txBox="1"/>
          <p:nvPr/>
        </p:nvSpPr>
        <p:spPr>
          <a:xfrm>
            <a:off x="1140542" y="1307690"/>
            <a:ext cx="6862916" cy="584775"/>
          </a:xfrm>
          <a:prstGeom prst="rect">
            <a:avLst/>
          </a:prstGeom>
          <a:noFill/>
        </p:spPr>
        <p:txBody>
          <a:bodyPr wrap="square" rtlCol="0">
            <a:spAutoFit/>
          </a:bodyPr>
          <a:lstStyle/>
          <a:p>
            <a:r>
              <a:rPr lang="en-US" sz="3200" b="1" dirty="0"/>
              <a:t>MODULES: </a:t>
            </a:r>
          </a:p>
        </p:txBody>
      </p:sp>
      <p:sp>
        <p:nvSpPr>
          <p:cNvPr id="4" name="TextBox 3">
            <a:extLst>
              <a:ext uri="{FF2B5EF4-FFF2-40B4-BE49-F238E27FC236}">
                <a16:creationId xmlns:a16="http://schemas.microsoft.com/office/drawing/2014/main" id="{848BE726-3DC4-6C7E-E1D9-0C0AA9BB9A7C}"/>
              </a:ext>
            </a:extLst>
          </p:cNvPr>
          <p:cNvSpPr txBox="1"/>
          <p:nvPr/>
        </p:nvSpPr>
        <p:spPr>
          <a:xfrm>
            <a:off x="1140542" y="1892465"/>
            <a:ext cx="9429135" cy="646331"/>
          </a:xfrm>
          <a:prstGeom prst="rect">
            <a:avLst/>
          </a:prstGeom>
          <a:noFill/>
        </p:spPr>
        <p:txBody>
          <a:bodyPr wrap="square" rtlCol="0">
            <a:spAutoFit/>
          </a:bodyPr>
          <a:lstStyle/>
          <a:p>
            <a:pPr marL="742950" indent="-742950">
              <a:buAutoNum type="arabicParenR"/>
            </a:pPr>
            <a:r>
              <a:rPr lang="en-US" sz="3600" b="1" dirty="0"/>
              <a:t>Crop Prediction :</a:t>
            </a:r>
          </a:p>
        </p:txBody>
      </p:sp>
      <p:sp>
        <p:nvSpPr>
          <p:cNvPr id="2" name="TextBox 1">
            <a:extLst>
              <a:ext uri="{FF2B5EF4-FFF2-40B4-BE49-F238E27FC236}">
                <a16:creationId xmlns:a16="http://schemas.microsoft.com/office/drawing/2014/main" id="{8FE35EC1-2075-097D-97FD-45CB5186DAD0}"/>
              </a:ext>
            </a:extLst>
          </p:cNvPr>
          <p:cNvSpPr txBox="1"/>
          <p:nvPr/>
        </p:nvSpPr>
        <p:spPr>
          <a:xfrm>
            <a:off x="1376624" y="2538796"/>
            <a:ext cx="4719376" cy="3970318"/>
          </a:xfrm>
          <a:prstGeom prst="rect">
            <a:avLst/>
          </a:prstGeom>
          <a:noFill/>
        </p:spPr>
        <p:txBody>
          <a:bodyPr wrap="square" rtlCol="0">
            <a:spAutoFit/>
          </a:bodyPr>
          <a:lstStyle/>
          <a:p>
            <a:r>
              <a:rPr lang="en-US" sz="2000" b="1" i="0" dirty="0">
                <a:solidFill>
                  <a:srgbClr val="000000"/>
                </a:solidFill>
                <a:effectLst/>
                <a:latin typeface="inter-bold"/>
              </a:rPr>
              <a:t>2) Random Forest :</a:t>
            </a:r>
          </a:p>
          <a:p>
            <a:pPr algn="just"/>
            <a:r>
              <a:rPr lang="en-US" b="1" i="0" dirty="0">
                <a:solidFill>
                  <a:srgbClr val="333333"/>
                </a:solidFill>
                <a:effectLst/>
                <a:latin typeface="inter-bold"/>
              </a:rPr>
              <a:t>Step-1:</a:t>
            </a:r>
            <a:r>
              <a:rPr lang="en-US" b="0" i="0" dirty="0">
                <a:solidFill>
                  <a:srgbClr val="333333"/>
                </a:solidFill>
                <a:effectLst/>
                <a:latin typeface="inter-regular"/>
              </a:rPr>
              <a:t> Select random K data points from the training set.</a:t>
            </a:r>
          </a:p>
          <a:p>
            <a:pPr algn="just"/>
            <a:r>
              <a:rPr lang="en-US" b="1" i="0" dirty="0">
                <a:solidFill>
                  <a:srgbClr val="333333"/>
                </a:solidFill>
                <a:effectLst/>
                <a:latin typeface="inter-bold"/>
              </a:rPr>
              <a:t>Step-2:</a:t>
            </a:r>
            <a:r>
              <a:rPr lang="en-US" b="0" i="0" dirty="0">
                <a:solidFill>
                  <a:srgbClr val="333333"/>
                </a:solidFill>
                <a:effectLst/>
                <a:latin typeface="inter-regular"/>
              </a:rPr>
              <a:t> Build the decision trees associated with the selected data points (Subsets).</a:t>
            </a:r>
          </a:p>
          <a:p>
            <a:pPr algn="just"/>
            <a:r>
              <a:rPr lang="en-US" b="1" i="0" dirty="0">
                <a:solidFill>
                  <a:srgbClr val="333333"/>
                </a:solidFill>
                <a:effectLst/>
                <a:latin typeface="inter-bold"/>
              </a:rPr>
              <a:t>Step-3:</a:t>
            </a:r>
            <a:r>
              <a:rPr lang="en-US" b="0" i="0" dirty="0">
                <a:solidFill>
                  <a:srgbClr val="333333"/>
                </a:solidFill>
                <a:effectLst/>
                <a:latin typeface="inter-regular"/>
              </a:rPr>
              <a:t> Choose the number N for decision trees that you want to build.</a:t>
            </a:r>
          </a:p>
          <a:p>
            <a:pPr algn="just"/>
            <a:r>
              <a:rPr lang="en-US" b="1" i="0" dirty="0">
                <a:solidFill>
                  <a:srgbClr val="333333"/>
                </a:solidFill>
                <a:effectLst/>
                <a:latin typeface="inter-bold"/>
              </a:rPr>
              <a:t>Step-4:</a:t>
            </a:r>
            <a:r>
              <a:rPr lang="en-US" b="0" i="0" dirty="0">
                <a:solidFill>
                  <a:srgbClr val="333333"/>
                </a:solidFill>
                <a:effectLst/>
                <a:latin typeface="inter-regular"/>
              </a:rPr>
              <a:t> Repeat Step 1 &amp; 2.</a:t>
            </a:r>
          </a:p>
          <a:p>
            <a:r>
              <a:rPr lang="en-US" b="1" i="0" dirty="0">
                <a:solidFill>
                  <a:srgbClr val="333333"/>
                </a:solidFill>
                <a:effectLst/>
                <a:latin typeface="inter-bold"/>
              </a:rPr>
              <a:t>Step-5:</a:t>
            </a:r>
            <a:r>
              <a:rPr lang="en-US" b="0" i="0" dirty="0">
                <a:solidFill>
                  <a:srgbClr val="333333"/>
                </a:solidFill>
                <a:effectLst/>
                <a:latin typeface="inter-regular"/>
              </a:rPr>
              <a:t> For new data points, find the predictions of each decision tree, and assign the new data points to the category that wins the majority votes.</a:t>
            </a:r>
            <a:endParaRPr lang="en-US" b="0" i="0" dirty="0">
              <a:solidFill>
                <a:srgbClr val="000000"/>
              </a:solidFill>
              <a:effectLst/>
              <a:latin typeface="inter-regular"/>
            </a:endParaRPr>
          </a:p>
          <a:p>
            <a:endParaRPr lang="en-US" b="1" dirty="0"/>
          </a:p>
          <a:p>
            <a:endParaRPr lang="en-US" sz="1600" b="1" dirty="0"/>
          </a:p>
        </p:txBody>
      </p:sp>
      <p:sp>
        <p:nvSpPr>
          <p:cNvPr id="5" name="TextBox 4">
            <a:extLst>
              <a:ext uri="{FF2B5EF4-FFF2-40B4-BE49-F238E27FC236}">
                <a16:creationId xmlns:a16="http://schemas.microsoft.com/office/drawing/2014/main" id="{82789530-99F3-01C3-D972-B02DD449B600}"/>
              </a:ext>
            </a:extLst>
          </p:cNvPr>
          <p:cNvSpPr txBox="1"/>
          <p:nvPr/>
        </p:nvSpPr>
        <p:spPr>
          <a:xfrm>
            <a:off x="6332082" y="2538796"/>
            <a:ext cx="4719376" cy="3170099"/>
          </a:xfrm>
          <a:prstGeom prst="rect">
            <a:avLst/>
          </a:prstGeom>
          <a:noFill/>
        </p:spPr>
        <p:txBody>
          <a:bodyPr wrap="square" rtlCol="0">
            <a:spAutoFit/>
          </a:bodyPr>
          <a:lstStyle/>
          <a:p>
            <a:r>
              <a:rPr lang="en-US" sz="2000" b="1" i="0" dirty="0">
                <a:solidFill>
                  <a:srgbClr val="333333"/>
                </a:solidFill>
                <a:effectLst/>
                <a:latin typeface="inter-regular"/>
              </a:rPr>
              <a:t>Example: </a:t>
            </a:r>
          </a:p>
          <a:p>
            <a:r>
              <a:rPr lang="en-US" b="0" i="0" dirty="0">
                <a:solidFill>
                  <a:srgbClr val="333333"/>
                </a:solidFill>
                <a:effectLst/>
                <a:latin typeface="inter-regular"/>
              </a:rPr>
              <a:t>Suppose there is a dataset that contains multiple fruit images. </a:t>
            </a:r>
          </a:p>
          <a:p>
            <a:r>
              <a:rPr lang="en-US" b="0" i="0" dirty="0">
                <a:solidFill>
                  <a:srgbClr val="333333"/>
                </a:solidFill>
                <a:effectLst/>
                <a:latin typeface="inter-regular"/>
              </a:rPr>
              <a:t>So, this dataset is given to the Random forest classifier. The dataset is divided into subsets and given to each decision tree. </a:t>
            </a:r>
          </a:p>
          <a:p>
            <a:r>
              <a:rPr lang="en-US" b="0" i="0" dirty="0">
                <a:solidFill>
                  <a:srgbClr val="333333"/>
                </a:solidFill>
                <a:effectLst/>
                <a:latin typeface="inter-regular"/>
              </a:rPr>
              <a:t>During the training phase, each decision tree produces a prediction result</a:t>
            </a:r>
          </a:p>
          <a:p>
            <a:r>
              <a:rPr lang="en-US" b="0" i="0" dirty="0">
                <a:solidFill>
                  <a:srgbClr val="333333"/>
                </a:solidFill>
                <a:effectLst/>
                <a:latin typeface="inter-regular"/>
              </a:rPr>
              <a:t>when a new data point occurs, then based on the majority of results, the Random Forest classifier predicts the final decision</a:t>
            </a:r>
            <a:endParaRPr lang="en-US" b="1" i="0" dirty="0">
              <a:solidFill>
                <a:srgbClr val="333333"/>
              </a:solidFill>
              <a:effectLst/>
              <a:latin typeface="inter-regular"/>
            </a:endParaRPr>
          </a:p>
        </p:txBody>
      </p:sp>
    </p:spTree>
    <p:extLst>
      <p:ext uri="{BB962C8B-B14F-4D97-AF65-F5344CB8AC3E}">
        <p14:creationId xmlns:p14="http://schemas.microsoft.com/office/powerpoint/2010/main" val="22029811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377</TotalTime>
  <Words>988</Words>
  <Application>Microsoft Office PowerPoint</Application>
  <PresentationFormat>Widescreen</PresentationFormat>
  <Paragraphs>73</Paragraphs>
  <Slides>14</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Calibri Light</vt:lpstr>
      <vt:lpstr>Chewy</vt:lpstr>
      <vt:lpstr>inter-bold</vt:lpstr>
      <vt:lpstr>inter-regular</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Zafar Khan</dc:creator>
  <cp:lastModifiedBy>BODAPATI SURYA</cp:lastModifiedBy>
  <cp:revision>11</cp:revision>
  <dcterms:created xsi:type="dcterms:W3CDTF">2023-02-20T05:43:18Z</dcterms:created>
  <dcterms:modified xsi:type="dcterms:W3CDTF">2023-09-11T15:13:33Z</dcterms:modified>
</cp:coreProperties>
</file>

<file path=docProps/thumbnail.jpeg>
</file>